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7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8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1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2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3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4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5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6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36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32"/>
  </p:notesMasterIdLst>
  <p:sldIdLst>
    <p:sldId id="302" r:id="rId3"/>
    <p:sldId id="303" r:id="rId4"/>
    <p:sldId id="304" r:id="rId5"/>
    <p:sldId id="292" r:id="rId6"/>
    <p:sldId id="305" r:id="rId7"/>
    <p:sldId id="288" r:id="rId8"/>
    <p:sldId id="350" r:id="rId9"/>
    <p:sldId id="356" r:id="rId10"/>
    <p:sldId id="351" r:id="rId11"/>
    <p:sldId id="352" r:id="rId12"/>
    <p:sldId id="353" r:id="rId13"/>
    <p:sldId id="354" r:id="rId14"/>
    <p:sldId id="355" r:id="rId15"/>
    <p:sldId id="357" r:id="rId16"/>
    <p:sldId id="358" r:id="rId17"/>
    <p:sldId id="306" r:id="rId18"/>
    <p:sldId id="286" r:id="rId19"/>
    <p:sldId id="362" r:id="rId20"/>
    <p:sldId id="359" r:id="rId21"/>
    <p:sldId id="360" r:id="rId22"/>
    <p:sldId id="361" r:id="rId23"/>
    <p:sldId id="363" r:id="rId24"/>
    <p:sldId id="364" r:id="rId25"/>
    <p:sldId id="365" r:id="rId26"/>
    <p:sldId id="366" r:id="rId27"/>
    <p:sldId id="367" r:id="rId28"/>
    <p:sldId id="307" r:id="rId29"/>
    <p:sldId id="293" r:id="rId30"/>
    <p:sldId id="308" r:id="rId31"/>
  </p:sldIdLst>
  <p:sldSz cx="12192000" cy="6858000"/>
  <p:notesSz cx="6858000" cy="9144000"/>
  <p:custDataLst>
    <p:tags r:id="rId3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2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441" autoAdjust="0"/>
  </p:normalViewPr>
  <p:slideViewPr>
    <p:cSldViewPr snapToGrid="0" showGuides="1">
      <p:cViewPr varScale="1">
        <p:scale>
          <a:sx n="96" d="100"/>
          <a:sy n="96" d="100"/>
        </p:scale>
        <p:origin x="612" y="48"/>
      </p:cViewPr>
      <p:guideLst>
        <p:guide orient="horz" pos="2160"/>
        <p:guide pos="62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C5A01-9D17-4D0E-A4CA-BF7BA6EB2E5F}" type="datetimeFigureOut">
              <a:rPr lang="zh-CN" altLang="en-US" smtClean="0"/>
              <a:t>2025/3/3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66DA4-DC5B-4171-A226-591CC3A60A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8804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7DFC6-CED2-1DA2-9E73-AF0AC812E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5C510C-1041-1728-21A5-BD5B55BCC5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9EAFF4-D55F-F10C-36F2-653CCD745B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20264098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98637-D632-5787-787D-F74C05C81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601D1A-9496-381D-E1C7-277BB691F5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CE665D-70C4-8341-6EDE-63040CB6AD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2700232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67DE7-DAD1-B0F4-2483-773958886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58051F-201F-F5EA-709E-A341ACF2E7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037B2D-5F19-FF25-0265-3490441612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1877803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79CE1-F046-F1E0-E1B0-D8DB6C19F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3CC582-A413-32BF-76B2-F5F8BA1AFA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B2B7C8-F953-4D2E-F00E-DDA5FA8BE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1866116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94809-E812-B307-FBF1-6187E2FCF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69BA26-9DA8-D8AB-2A96-E2EA0E698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2E1D18-F94C-E4AA-D751-E2234C6AF9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2329816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CBD0F-7801-7E87-3760-AE45EDAAA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022921-CAC8-9431-5595-F05D7ABC0C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BAB624-FAFA-FA1C-C935-F6DAB5E28A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4278395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A89E1-C61B-4137-A872-D9D355377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0BF795B-F1C9-F6D7-9BF2-798DF53EBE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D02AC0B-8F5E-5CD4-2E46-1AA6BBD2FB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722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87C9D-13DD-3071-8909-2932EC11A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B71E7B-7749-580B-FC2D-3AA51E6418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596F0D6-1070-090A-6B28-8319A1B3F5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907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3B0D6-B30B-5EE9-7E2E-927EB70BD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3D53B6F-7760-B4AE-5A73-C8DF4B232D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0C7072F-DF0F-BB2B-2C54-F17571A638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854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9A220-8C82-2ECF-C8EB-DC6E6DFEC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698584E-3BD2-1AA2-92F2-5885F49E4F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24B839-E4CB-FEB4-4A1B-FD9FBEFE9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2306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94DE8-8E1C-49DC-35E1-D7BCE3BE3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F08E58A-5F54-AA41-4408-FB5D3BED81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217C588-A6E4-17C4-C691-EC2413E2A3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5504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90B8E-A870-849B-296E-9C8352011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F70C1D7-5F00-89A8-997A-D81C9A3E26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4CCDF0C-16D8-9544-80AD-9FE7F50971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4977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ED8B2-CECD-8392-96A3-1BE6DB83A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8F53987-76EC-1218-E55B-8E7E5D980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4F9EC0E-E7C9-A6A3-5922-7E9C010B4C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5893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F67D4-0AF2-B842-470D-650C0539F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FF08627-0A0B-D376-E49A-197A70F7F8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FE43B7F-E771-4636-B24F-ACE618F515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0704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F394A-D125-543B-08C1-3E087B317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15E422A-436F-1907-D069-E3AA650073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428E73B-F8EA-2F83-44CD-D5842212B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7427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模板来自于： 第一PPT https://www.1ppt.com/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模板来自于： 第一PPT https://www.1ppt.com/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2DCD9-30FF-E074-FCA8-6894CD807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5BA9DC-70B6-3518-EC32-1619C3F4A7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21365F-6EFD-F0E0-2F58-DC3A78542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2584228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0FF1E-9C71-70ED-44AF-00AF1229D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AD8361-E794-FB4D-91F3-C3B6C8200B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ECACAD-F63B-6CE2-F005-082264557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2358218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05BA6-DF9B-CF93-DA3D-66DF43B19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153ACC-5956-24A4-4649-4F6A9CE331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EDABE8-03C5-83C9-8D3B-D1627E90D4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/>
          </a:p>
        </p:txBody>
      </p:sp>
    </p:spTree>
    <p:extLst>
      <p:ext uri="{BB962C8B-B14F-4D97-AF65-F5344CB8AC3E}">
        <p14:creationId xmlns:p14="http://schemas.microsoft.com/office/powerpoint/2010/main" val="147519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62_Content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7_Devic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pull/>
  </p:transition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94_Content with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>
        <p:fade/>
      </p:transition>
    </mc:Fallback>
  </mc:AlternateContent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0_SWO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2657474"/>
            <a:ext cx="7438597" cy="147404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l">
              <a:buNone/>
              <a:defRPr sz="4000"/>
            </a:lvl1pPr>
          </a:lstStyle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0" y="4257247"/>
            <a:ext cx="7438597" cy="42524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l">
              <a:buNone/>
              <a:defRPr sz="2000"/>
            </a:lvl1pPr>
          </a:lstStyle>
          <a:p>
            <a:pPr lvl="0"/>
            <a:r>
              <a:rPr lang="en-US" altLang="zh-CN"/>
              <a:t>Click to edit Master subtitle style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704850" y="5934771"/>
            <a:ext cx="2061210" cy="310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200">
                <a:solidFill>
                  <a:schemeClr val="bg1">
                    <a:lumMod val="85000"/>
                    <a:alpha val="60000"/>
                  </a:schemeClr>
                </a:solidFill>
              </a:rPr>
              <a:t>www.islide.cc</a:t>
            </a:r>
            <a:endParaRPr lang="en-US" altLang="en-US" sz="1200">
              <a:solidFill>
                <a:schemeClr val="bg1">
                  <a:lumMod val="85000"/>
                  <a:alpha val="60000"/>
                </a:schemeClr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9" hasCustomPrompt="1"/>
          </p:nvPr>
        </p:nvSpPr>
        <p:spPr>
          <a:xfrm>
            <a:off x="8721090" y="5926511"/>
            <a:ext cx="2747010" cy="2962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zh-CN" sz="1200">
                <a:solidFill>
                  <a:schemeClr val="bg1">
                    <a:lumMod val="85000"/>
                    <a:alpha val="60000"/>
                  </a:schemeClr>
                </a:solidFill>
              </a:rPr>
              <a:t>Speaker name and title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0">
    <p:fade/>
  </p:transition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0">
    <p:fade/>
  </p:transition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3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 advTm="0">
    <p:fade/>
  </p:transition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60" r:id="rId5"/>
    <p:sldLayoutId id="2147483661" r:id="rId6"/>
    <p:sldLayoutId id="2147483662" r:id="rId7"/>
    <p:sldLayoutId id="2147483663" r:id="rId8"/>
  </p:sldLayoutIdLst>
  <p:transition spd="slow" advClick="0" advTm="0">
    <p:fade/>
  </p:transition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1.mp3"/><Relationship Id="rId7" Type="http://schemas.openxmlformats.org/officeDocument/2006/relationships/image" Target="../media/image12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.mp3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7" Type="http://schemas.openxmlformats.org/officeDocument/2006/relationships/image" Target="../media/image1.emf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image" Target="../media/image1.emf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1.emf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zhihu.com/?target=https%3A//xie.infoq.cn/link%3Ftarget%3Dhttps%253A%252F%252Fwww.zhihu.com%252Fsearch%253Fq%253D%2525E5%2525A4%2525A7%2525E6%2525A8%2525A1%2525E5%25259E%25258B%2526search_source%253DEntity%2526hybrid_search_source%253DEntity%2526hybrid_search_extra%253D%25257B%252522sourceType%252522%25253A%252522answer%252522%25252C%252522sourceId%252522%25253A3271533824%25257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1.emf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iṥļï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877674" y="1306125"/>
            <a:ext cx="6388221" cy="3819942"/>
            <a:chOff x="2877674" y="1306125"/>
            <a:chExt cx="6388221" cy="3819942"/>
          </a:xfrm>
        </p:grpSpPr>
        <p:sp>
          <p:nvSpPr>
            <p:cNvPr id="12" name="îṡḻîdè"/>
            <p:cNvSpPr/>
            <p:nvPr userDrawn="1"/>
          </p:nvSpPr>
          <p:spPr>
            <a:xfrm rot="5772073">
              <a:off x="5493995" y="130612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6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îsḻíḍe"/>
            <p:cNvSpPr/>
            <p:nvPr userDrawn="1"/>
          </p:nvSpPr>
          <p:spPr>
            <a:xfrm rot="17450176">
              <a:off x="2877674" y="135416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4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16819501">
            <a:off x="11217593" y="532827"/>
            <a:ext cx="501013" cy="501013"/>
            <a:chOff x="3738861" y="1313527"/>
            <a:chExt cx="3771900" cy="3771900"/>
          </a:xfrm>
        </p:grpSpPr>
        <p:sp>
          <p:nvSpPr>
            <p:cNvPr id="17" name="îS1ïḋ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iślíḑ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rgbClr val="E8414C">
                    <a:alpha val="10000"/>
                  </a:srgb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îSļîdé"/>
          <p:cNvSpPr>
            <a:spLocks noGrp="1"/>
          </p:cNvSpPr>
          <p:nvPr>
            <p:ph type="body" sz="quarter" idx="10"/>
          </p:nvPr>
        </p:nvSpPr>
        <p:spPr>
          <a:xfrm>
            <a:off x="1373408" y="2618550"/>
            <a:ext cx="9445184" cy="1474043"/>
          </a:xfrm>
        </p:spPr>
        <p:txBody>
          <a:bodyPr/>
          <a:lstStyle/>
          <a:p>
            <a:pPr algn="ctr"/>
            <a:r>
              <a:rPr lang="zh-CN" altLang="en-US" sz="66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cs typeface="Aharoni" pitchFamily="2" charset="-79"/>
              </a:rPr>
              <a:t>大模型分类及应用分析</a:t>
            </a:r>
            <a:endParaRPr lang="en-US" altLang="zh-CN" sz="66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itchFamily="2" charset="-79"/>
              <a:cs typeface="Aharoni" pitchFamily="2" charset="-79"/>
            </a:endParaRPr>
          </a:p>
          <a:p>
            <a:pPr algn="ctr"/>
            <a:r>
              <a:rPr lang="en-US" altLang="zh-C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cs typeface="Aharoni" pitchFamily="2" charset="-79"/>
              </a:rPr>
              <a:t>2025</a:t>
            </a:r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cs typeface="Aharoni" pitchFamily="2" charset="-79"/>
              </a:rPr>
              <a:t>年选择策略</a:t>
            </a:r>
          </a:p>
        </p:txBody>
      </p:sp>
      <p:sp>
        <p:nvSpPr>
          <p:cNvPr id="8" name="íṣḻiďé"/>
          <p:cNvSpPr>
            <a:spLocks noGrp="1"/>
          </p:cNvSpPr>
          <p:nvPr>
            <p:ph type="body" sz="quarter" idx="4294967295"/>
          </p:nvPr>
        </p:nvSpPr>
        <p:spPr>
          <a:xfrm>
            <a:off x="704850" y="5934771"/>
            <a:ext cx="2061210" cy="310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汇报人：李林江</a:t>
            </a:r>
            <a:endParaRPr lang="en-US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iṣľîďe"/>
          <p:cNvSpPr>
            <a:spLocks noGrp="1"/>
          </p:cNvSpPr>
          <p:nvPr>
            <p:ph type="body" sz="quarter" idx="4294967295"/>
          </p:nvPr>
        </p:nvSpPr>
        <p:spPr>
          <a:xfrm>
            <a:off x="8721090" y="5926511"/>
            <a:ext cx="2747010" cy="2962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时间：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2025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年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日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3911600" y="4276429"/>
            <a:ext cx="4375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100" dirty="0">
              <a:solidFill>
                <a:schemeClr val="accent3"/>
              </a:solidFill>
            </a:endParaRPr>
          </a:p>
          <a:p>
            <a:pPr algn="ctr"/>
            <a:endParaRPr lang="zh-CN" altLang="en-US" sz="1200" dirty="0">
              <a:solidFill>
                <a:schemeClr val="accent3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dur="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ur="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ur="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8" grpId="0" build="p"/>
      <p:bldP spid="9" grpId="0" build="p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C10A1-DDA9-B374-FAEA-1AD454B31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301574F9-9E23-7A8A-5099-047F104D310F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7B27365C-3624-2CE4-D212-5B4DC5EE13D9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35F48A39-968E-7C97-FC12-4ABD91309D72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C5127814-DD35-635C-738D-E8332A1DBA78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517C4F8C-ACD1-8FCF-3499-ECE0077C4D9A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13099117-C103-0D2E-6CC7-D9DBB803636F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E8EEAC3F-EB59-D36E-6FB6-6314C0C68FA5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095906D8-28E6-AD6A-4236-DBD1361F26B9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3005C10B-6060-5698-0685-2783718206A6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28637D18-DCF9-12F6-81CB-327B4F6B0E95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2497BD2D-19A4-1616-7328-98699C5C7540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8EAA554-8F2E-EC27-2A20-745063EAA2A3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D0FCE0C1-BD24-499E-4B80-0AD218E6F07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在硬件代码生成上具有独特优势，尤其适合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STM32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等嵌入式平台应用；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开源策略吸引了大量开发者参与生态建设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多语言支持范围有限，目前仅覆盖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5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种语言，限制了全球化应用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D0DF2362-8207-7A3C-AF2D-85A913E7B4E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Grok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7562FE-5533-4327-2B6D-AA0492B8A1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5515" y="1597191"/>
            <a:ext cx="7712364" cy="405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98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1FC81-9B82-D3E2-34C2-D4E5DC1F8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E5E64D49-40BC-A99B-7339-E2D0E0BE4066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A9302BF1-5ADE-9CCF-3942-9CB9D25992E9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BD3329BB-F03F-9B57-BC5E-FBBBF8EE05BA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5046E954-A365-5E3D-B2BA-ADB1CF3DB386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E213C553-153B-4742-6642-FD025571704C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B392D6AF-81EA-D75F-3573-D8A3ACE0251D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B8E3ACDA-B4E1-047D-5FC6-61DE173F6AB2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19AF8AD9-4EAF-CAAC-128E-F79E02B4957C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0E24C6E6-DE93-E2B7-4A73-E3041F583127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DDD80F8F-3AE2-6AFE-BCBE-22D89C08D943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4671B47F-1D9D-27BA-B543-04DC2C4720E3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D0695BE-DCB1-D13F-528F-501BBBC007EE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D74F6F4A-E8BA-DA88-DFD0-1AA1CCEE232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作为开源多模态标杆，便于社区二次开发和商业应用；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对于商业二次开发具有较高的灵活性和拓展性。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部署要求高，至少需要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8×A100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显卡，成本较高；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中文语料比例较低（不足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3%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），在中文场景下可能出现语义理解不足的问题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0955A099-C6EA-F27F-101D-3469D547DE0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Llama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4F9807E-4A83-954F-D52D-E8688CF53D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556" y="1627209"/>
            <a:ext cx="7421764" cy="390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2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F8A2E7-505C-006C-3192-7DE9CCCD7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57FCD3DB-4F6B-7704-7249-7AAA67E65424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2C31A7C2-7DAD-2F01-1042-4C7B3CA0703E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41A4F6ED-581F-ADAC-3A66-5BA59B8F9C3B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3A9539DF-BF01-BC65-4123-1C0D0A408BC8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D704A567-9305-4344-2584-FA00FD25CBFE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E173E257-4D9A-2974-BCD4-0ECD7C55711D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DE48C333-6811-1858-DE0F-9F1B916C81C9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152C0A1B-B72A-97E7-7771-D0D2EBCDDB94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06E843F8-1B03-A0F0-3069-D7FB170F8FC4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04B901F3-18C0-1630-7779-A7A9CB05F9DF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FF493008-6C35-7067-5F30-E763A1E1A1C3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2F5E28AF-32D8-1FCF-B457-19CD8EB2153C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656E8113-C30A-FA90-E6C3-36B28AF6EF5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开源视频生成框架灵活，用户可根据需求进行二次开发与本地部署；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灵活性强，适用于定制化视频生成任务。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目前生成视频时长仅有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5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秒，限制了长视频制作需求；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对硬件要求极高（显存需超过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48GB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），普通用户部署门槛较高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8D2E4FD7-5BF7-5876-020C-3EEB8572F02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Stable Video 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2EC03B-9735-882C-6CAF-05BD1E772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768" y="1783392"/>
            <a:ext cx="7610764" cy="400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85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FD47F-8DD5-DAC9-242B-4622A5A9F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A0C296FC-3CC3-DF4C-1CDA-93CDC7CD6789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F6FF691F-F65E-B841-752A-9E61D5BA2367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9EA18043-D111-4DC7-5F90-58420604FF9C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8860E77A-3171-5ABC-9CCE-A61071740326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AD69F62F-5BD3-62B0-58B8-3FD011BD5FED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383E7686-F2F1-C8D8-0EFB-BA536D996E38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CA864469-1326-E257-48A6-31452C738608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4F0EF27A-3FD2-A3EA-7E5A-812745B52E02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1EE54C48-6859-AE68-6C9E-5F1825BBE5D1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DE0C656D-8C46-0F9D-841D-B5B43631F3EC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DD41A3FE-B43C-A34C-4972-AF7E6AC26114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D2A7841B-4586-5CCE-0976-D44C2BA66BC9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5FBD707C-9A59-0083-2BD4-44046224788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支持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1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分钟长视频生成，满足一定的长视频制作需求；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动态分镜脚本支持使视频生成更具电影感和剧本性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目前仅限于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Google Cloud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平台使用，生态封闭性较强；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人物动作生成存在生硬问题（例如走路时手脚同步），影响自然度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06BB7AAD-DCDF-D101-D381-93A6D70E5BD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Veo</a:t>
            </a: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（</a:t>
            </a: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Google</a:t>
            </a: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）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A66E8A-030C-554C-5027-0C52E67714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5400" y="1658097"/>
            <a:ext cx="7416076" cy="390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1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8051B-1540-09B8-E9DF-5F4D307C2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A09AF09F-BDF6-39B0-A4A0-2D02C1132869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46F3440E-A135-3F4A-0FA9-4B8D76AE3F7B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627366E7-A98F-4B6D-B695-641303B4FDB7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77B6F200-6149-0299-5AE6-8BABBD6260A4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22278184-FE87-132F-C9F2-D9FBA0A2FC35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0AB96460-FC07-7F15-238E-42471E35A22F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6E8DB54C-1C9C-8870-4976-1B629AF2B817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7883C09C-02B9-F1A0-401D-2ACEB3AD0788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D21F8C06-5A09-8404-BE37-AA67CACBBA6E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89EF8948-2D5B-612D-5C66-CF42C864E338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8797AF4B-4F21-A44D-FDFE-C5FAE7E72E59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0F3D6ECD-25F6-3CDF-C05A-C5F6EF27350F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312809B9-428E-B1D1-84DD-ECE16A578F2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图像生成细节达到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4K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分辨率，适合高精度图像制作；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在艺术创作和商业设计上具有较大优势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单张图像生成速度较慢（超过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20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秒），不适合需要快速反馈的场景；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生成提示词需严格遵循模板，灵活性受到一定限制。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D016185A-AC78-E650-42EC-BEDA1A00A655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Imagen</a:t>
            </a:r>
            <a:r>
              <a:rPr lang="en-US" altLang="zh-CN" sz="2000" dirty="0"/>
              <a:t> </a:t>
            </a:r>
            <a:endParaRPr lang="en-US" sz="53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90AA29-0622-E4E2-2E14-AB8D44EE0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5956" y="1496824"/>
            <a:ext cx="7216388" cy="429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9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2F554-CAE8-D248-773C-5FE25CB20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04BC09D0-03B0-F429-C8CA-611ED9C604A5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8284A97D-B91F-B8AF-BE61-DD197BFB30B3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E28A4B6B-ECD8-1FB2-6108-63B31632DD91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EF4093F3-5B89-808B-5A49-2C05CA29221D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9BB7D8C0-235F-16DA-F764-3D5F172DC9FE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79A45F5B-3658-64C4-DAFE-C78E10E9BFF4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B5B0BC25-B13A-EE20-46EF-4232DECFC473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DA323E2A-BF8D-8151-E9CC-FEA4D626BED2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B833599B-ED19-36F2-37A8-EF61691191D8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B871208C-2243-0A1C-B20D-E8EBE5F4A9FB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CF2A66A0-555A-2E9D-6D60-F8ED68861928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D6F8CEED-9908-E2DA-7B21-693FD64ADFB9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1521B35C-3885-DC5B-94B9-4759FEF9525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支持歌词与旋律的协同生成，能够提供较完整的歌曲创作方案；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音频情感控制细腻，适合情感化音乐内容创作。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商用授权需要额外处理，使用门槛和成本较高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部分歌词表述不清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F3892F83-9F8C-C877-3067-D6C0AA28AAE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 err="1">
                <a:solidFill>
                  <a:srgbClr val="404040"/>
                </a:solidFill>
                <a:latin typeface="Inter"/>
              </a:rPr>
              <a:t>Suno</a:t>
            </a: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 AI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9F719C-6B32-73D7-97A3-CBF496FE3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5404" y="1706310"/>
            <a:ext cx="7620761" cy="4008982"/>
          </a:xfrm>
          <a:prstGeom prst="rect">
            <a:avLst/>
          </a:prstGeom>
        </p:spPr>
      </p:pic>
      <p:pic>
        <p:nvPicPr>
          <p:cNvPr id="5" name="星空之梦">
            <a:hlinkClick r:id="" action="ppaction://media"/>
            <a:extLst>
              <a:ext uri="{FF2B5EF4-FFF2-40B4-BE49-F238E27FC236}">
                <a16:creationId xmlns:a16="http://schemas.microsoft.com/office/drawing/2014/main" id="{A24F5CE2-3E34-2BD9-9384-2882E3AF9DE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6000" y="1734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70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9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64447" y="3327947"/>
            <a:ext cx="4330248" cy="6496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>
                <a:latin typeface="Aharoni" pitchFamily="2" charset="-79"/>
                <a:cs typeface="Aharoni" pitchFamily="2" charset="-79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国内前十大模型分析</a:t>
            </a:r>
            <a:endParaRPr lang="en-US" dirty="0"/>
          </a:p>
        </p:txBody>
      </p:sp>
      <p:sp>
        <p:nvSpPr>
          <p:cNvPr id="11" name="Text Placeholder 46"/>
          <p:cNvSpPr txBox="1"/>
          <p:nvPr/>
        </p:nvSpPr>
        <p:spPr>
          <a:xfrm>
            <a:off x="4764447" y="247132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6000" dirty="0">
                <a:solidFill>
                  <a:schemeClr val="accent4"/>
                </a:solidFill>
              </a:rPr>
              <a:t>第三部分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ur="50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33" presetID="22" presetClass="entr" presetSubtype="4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多模态扩展能力不足，主要聚焦文本推理；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目前服务器压力大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/>
          <p:cNvSpPr txBox="1"/>
          <p:nvPr/>
        </p:nvSpPr>
        <p:spPr>
          <a:xfrm>
            <a:off x="1659900" y="1072311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DeepSeek-R1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/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/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在数学推理方面超越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GPT-4.5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（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MMLU-Math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92.1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），适用于科研和工程计算；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开源协议宽松，便于企业级应用与定制开发。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/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/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/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FF5711E-E4AA-1851-823B-99F1C3A36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0170" y="1237386"/>
            <a:ext cx="7078268" cy="401200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28DB9-347E-DC7B-697E-016D11312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4B0E1FF2-CC9A-F086-4EDA-98897983B6AB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长文本生成重复率较高，内容新颖性不足；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客服响应效率偏低，在实时服务中存在瓶颈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8216B09-A45F-6C45-0C7C-D0D04F04A580}"/>
              </a:ext>
            </a:extLst>
          </p:cNvPr>
          <p:cNvSpPr txBox="1"/>
          <p:nvPr/>
        </p:nvSpPr>
        <p:spPr>
          <a:xfrm>
            <a:off x="2183362" y="1057241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通义千问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5E907B12-EA9F-B85C-9B02-0717E15D1B0B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A583920-3018-D27F-64AA-9D0028207453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图文、视频、代码多模态表现均衡，适合综合应用；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与阿里云深度集成，便于在大数据平台部署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CD325DD-E73E-A953-B818-835C8AE499C2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183A0DB2-1667-F551-595D-2D06779C626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8B4D912-7569-E12B-4CC5-E345928695D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0A4687-E72F-27F8-67F0-6D591DC1B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335" y="1608930"/>
            <a:ext cx="7086175" cy="372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14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780A1-7821-A35E-F370-EF2EC7679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DE7CF217-0DFC-816C-8A11-E5B5AFA67F47}"/>
              </a:ext>
            </a:extLst>
          </p:cNvPr>
          <p:cNvSpPr txBox="1"/>
          <p:nvPr/>
        </p:nvSpPr>
        <p:spPr>
          <a:xfrm>
            <a:off x="1700803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英文生成质量低于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GPT-3.5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，跨语言表现尚需提升；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API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响应延迟波动大，影响实时应用的稳定性</a:t>
            </a:r>
            <a:r>
              <a:rPr lang="zh-CN" altLang="en-US" sz="80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C8126586-4C08-F19C-1F4D-140A0BD57AC4}"/>
              </a:ext>
            </a:extLst>
          </p:cNvPr>
          <p:cNvSpPr txBox="1"/>
          <p:nvPr/>
        </p:nvSpPr>
        <p:spPr>
          <a:xfrm>
            <a:off x="2097223" y="1139626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智谱清言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E2B3606F-4B41-0B7C-D8FB-D13F1054E119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030E505-7916-0BC1-F478-F5B1D87587A3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在医疗、法律等垂直领域处于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SOTA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水平，针对专业应用优化；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视频生成支持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6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秒动态运镜，适合特定行业应用。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5442150-4312-49B4-5A6D-56E88DD9D305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832FFA8-E0A5-D813-FEC0-A268F43F20E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9B399AAD-34A2-13C0-6342-18B8EB324F7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1EB2C85-D8BE-F459-F6FB-62E9007A2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170" y="1728944"/>
            <a:ext cx="7091830" cy="373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03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ïṡḻïď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15768604">
            <a:off x="-454516" y="5186932"/>
            <a:ext cx="1951242" cy="1951242"/>
            <a:chOff x="3738861" y="1313527"/>
            <a:chExt cx="3771900" cy="3771900"/>
          </a:xfrm>
        </p:grpSpPr>
        <p:sp>
          <p:nvSpPr>
            <p:cNvPr id="5" name="iṩḷîḓê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ïšḷiḑê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bg2">
                    <a:alpha val="4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ísḷîdè"/>
          <p:cNvSpPr/>
          <p:nvPr userDrawn="1"/>
        </p:nvSpPr>
        <p:spPr>
          <a:xfrm rot="21144926">
            <a:off x="6800929" y="1082928"/>
            <a:ext cx="3771900" cy="377190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tx2">
                  <a:alpha val="39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 rot="13619201">
            <a:off x="10240789" y="2168633"/>
            <a:ext cx="1128930" cy="1128930"/>
            <a:chOff x="3738861" y="1313527"/>
            <a:chExt cx="3771900" cy="3771900"/>
          </a:xfrm>
        </p:grpSpPr>
        <p:sp>
          <p:nvSpPr>
            <p:cNvPr id="13" name="iṣ1ïď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îṩlîḓ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64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Group 19"/>
          <p:cNvGrpSpPr/>
          <p:nvPr/>
        </p:nvGrpSpPr>
        <p:grpSpPr>
          <a:xfrm>
            <a:off x="2054221" y="1113498"/>
            <a:ext cx="3666475" cy="696389"/>
            <a:chOff x="2155025" y="4449725"/>
            <a:chExt cx="2391371" cy="696782"/>
          </a:xfrm>
        </p:grpSpPr>
        <p:sp>
          <p:nvSpPr>
            <p:cNvPr id="18" name="TextBox 17"/>
            <p:cNvSpPr txBox="1"/>
            <p:nvPr/>
          </p:nvSpPr>
          <p:spPr>
            <a:xfrm>
              <a:off x="2155025" y="4449725"/>
              <a:ext cx="1994017" cy="5235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大模型定义及分类</a:t>
              </a:r>
              <a:endParaRPr lang="en-US" altLang="zh-CN" sz="28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155025" y="4869352"/>
              <a:ext cx="2391371" cy="2771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054221" y="2376487"/>
            <a:ext cx="3781805" cy="696389"/>
            <a:chOff x="2155025" y="4449725"/>
            <a:chExt cx="2466592" cy="696782"/>
          </a:xfrm>
        </p:grpSpPr>
        <p:sp>
          <p:nvSpPr>
            <p:cNvPr id="21" name="TextBox 20"/>
            <p:cNvSpPr txBox="1"/>
            <p:nvPr/>
          </p:nvSpPr>
          <p:spPr>
            <a:xfrm>
              <a:off x="2155025" y="4449725"/>
              <a:ext cx="2466592" cy="5235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spcBef>
                  <a:spcPts val="450"/>
                </a:spcBef>
              </a:pPr>
              <a:r>
                <a:rPr lang="zh-CN" altLang="en-US" sz="2800" dirty="0"/>
                <a:t>国外前</a:t>
              </a:r>
              <a:r>
                <a:rPr lang="en-US" altLang="zh-CN" sz="2800" dirty="0"/>
                <a:t>10</a:t>
              </a:r>
              <a:r>
                <a:rPr lang="zh-CN" altLang="en-US" sz="2800" dirty="0"/>
                <a:t>个大模型分析</a:t>
              </a:r>
            </a:p>
          </p:txBody>
        </p:sp>
        <p:sp>
          <p:nvSpPr>
            <p:cNvPr id="22" name="Rectangle 18"/>
            <p:cNvSpPr/>
            <p:nvPr/>
          </p:nvSpPr>
          <p:spPr>
            <a:xfrm>
              <a:off x="2155025" y="4869352"/>
              <a:ext cx="2391371" cy="2771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3" name="Group 19"/>
          <p:cNvGrpSpPr/>
          <p:nvPr/>
        </p:nvGrpSpPr>
        <p:grpSpPr>
          <a:xfrm>
            <a:off x="2054221" y="3672631"/>
            <a:ext cx="3873176" cy="696389"/>
            <a:chOff x="2155025" y="4449725"/>
            <a:chExt cx="2526187" cy="696782"/>
          </a:xfrm>
        </p:grpSpPr>
        <p:sp>
          <p:nvSpPr>
            <p:cNvPr id="24" name="TextBox 23"/>
            <p:cNvSpPr txBox="1"/>
            <p:nvPr/>
          </p:nvSpPr>
          <p:spPr>
            <a:xfrm>
              <a:off x="2155025" y="4449725"/>
              <a:ext cx="2526187" cy="5235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国内前</a:t>
              </a:r>
              <a:r>
                <a:rPr lang="en-US" altLang="zh-CN" sz="2800" dirty="0"/>
                <a:t>10</a:t>
              </a:r>
              <a:r>
                <a:rPr lang="zh-CN" altLang="en-US" sz="2800" dirty="0"/>
                <a:t>个大模型分析</a:t>
              </a:r>
              <a:endParaRPr lang="en-US" altLang="zh-CN" sz="2800" dirty="0"/>
            </a:p>
          </p:txBody>
        </p:sp>
        <p:sp>
          <p:nvSpPr>
            <p:cNvPr id="25" name="Rectangle 18"/>
            <p:cNvSpPr/>
            <p:nvPr/>
          </p:nvSpPr>
          <p:spPr>
            <a:xfrm>
              <a:off x="2155025" y="4869352"/>
              <a:ext cx="2391371" cy="2771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6" name="Group 19"/>
          <p:cNvGrpSpPr/>
          <p:nvPr/>
        </p:nvGrpSpPr>
        <p:grpSpPr>
          <a:xfrm>
            <a:off x="2054221" y="4968775"/>
            <a:ext cx="4493538" cy="696389"/>
            <a:chOff x="2155025" y="4449725"/>
            <a:chExt cx="2930803" cy="696782"/>
          </a:xfrm>
        </p:grpSpPr>
        <p:sp>
          <p:nvSpPr>
            <p:cNvPr id="27" name="TextBox 26"/>
            <p:cNvSpPr txBox="1"/>
            <p:nvPr/>
          </p:nvSpPr>
          <p:spPr>
            <a:xfrm>
              <a:off x="2155025" y="4449725"/>
              <a:ext cx="2930803" cy="5235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大模型选择原因及实际应用</a:t>
              </a:r>
              <a:endParaRPr lang="en-US" altLang="zh-CN" sz="2800" dirty="0"/>
            </a:p>
          </p:txBody>
        </p:sp>
        <p:sp>
          <p:nvSpPr>
            <p:cNvPr id="28" name="Rectangle 18"/>
            <p:cNvSpPr/>
            <p:nvPr/>
          </p:nvSpPr>
          <p:spPr>
            <a:xfrm>
              <a:off x="2155025" y="4869352"/>
              <a:ext cx="2391371" cy="2771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sp>
        <p:nvSpPr>
          <p:cNvPr id="2" name="矩形 1"/>
          <p:cNvSpPr/>
          <p:nvPr/>
        </p:nvSpPr>
        <p:spPr>
          <a:xfrm>
            <a:off x="7568623" y="2402750"/>
            <a:ext cx="2236511" cy="1323439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cs typeface="Aharoni" pitchFamily="2" charset="-79"/>
              </a:rPr>
              <a:t>目录</a:t>
            </a:r>
            <a:endParaRPr lang="en-US" altLang="zh-CN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itchFamily="2" charset="-79"/>
              <a:cs typeface="Aharoni" pitchFamily="2" charset="-79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2" presetClass="entr" presetSubtype="8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2C159-B6D3-8F4E-4B37-442822BD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1F9C807F-379A-B3A0-ED78-C0E5E89AD490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目前仅限于快手生态内部调用，生态封闭性较强；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人物面部细节处理不够精细，影响视觉表现</a:t>
            </a:r>
            <a:r>
              <a:rPr lang="zh-CN" altLang="en-US" sz="80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DCD109A-DE7E-1FB3-7BBA-E7F061543627}"/>
              </a:ext>
            </a:extLst>
          </p:cNvPr>
          <p:cNvSpPr txBox="1"/>
          <p:nvPr/>
        </p:nvSpPr>
        <p:spPr>
          <a:xfrm>
            <a:off x="1295466" y="1072312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快手可灵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D291BA33-1D3C-D280-8F4F-072BAD4CBC0A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44B1ABC5-9611-7DB3-906C-157E3E022809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支持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3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分钟长视频生成，创意视频制作具备行业最长优势；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分辨率可达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1080p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，适合高品质视频输出</a:t>
            </a:r>
            <a:r>
              <a:rPr lang="zh-CN" altLang="en-US" sz="80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39EA4BDD-A177-6772-4AF7-A7D8BE05067F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F4B3638C-DA9C-B88F-58A5-F3AF415FD1A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BD5A4C4-D049-D73F-FBB0-3BEFF2C7836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911F7EB-9CE7-DB06-660A-8D43EADCB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714" y="1727251"/>
            <a:ext cx="6893286" cy="362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89DB2-54AB-0A49-ED03-EF0C580F3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CC1090B0-C989-3CD5-33DA-EE655E3CC7A9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生成内容可能较为冗长，阅读体验不够精炼；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实时信息更新存在约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24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小时的延迟，影响时效性应用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535C0AC3-CFB2-B17A-564F-549EB9A60F30}"/>
              </a:ext>
            </a:extLst>
          </p:cNvPr>
          <p:cNvSpPr txBox="1"/>
          <p:nvPr/>
        </p:nvSpPr>
        <p:spPr>
          <a:xfrm>
            <a:off x="2600805" y="1155389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Kimi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3B0D2361-A871-8FE3-0B08-0CFFB9430EE7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D0B2652-99F1-33A6-CE4A-DF4E9C58491E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支持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200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万字长文本解析，具备专利级长文本处理技术；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法律合同分析准确率达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99.2%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，适用于法律文档自动审核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9E343D03-BA1D-CA98-A1BD-3509B2444FF4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B9CD3472-628A-5D95-63DA-1B54D30E428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DEA9B2FF-5D90-20E6-B03D-F28B29ED509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934D12-623E-F92E-E5BD-3657573A9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758" y="2073463"/>
            <a:ext cx="6428509" cy="338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0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BA6E4-96B0-475A-66F5-E32ECC8EC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AC411ADF-C70A-AF87-35F8-479B848DD7A5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自研模型</a:t>
            </a:r>
            <a:r>
              <a:rPr lang="en-US" altLang="zh-CN" sz="1400" dirty="0" err="1">
                <a:solidFill>
                  <a:schemeClr val="bg2">
                    <a:lumMod val="75000"/>
                  </a:schemeClr>
                </a:solidFill>
              </a:rPr>
              <a:t>Hunyuan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性能落后，整体生成能力受限；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视频生成时长仅限于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5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秒，不适合长视频场景。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现接入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deepseeR1,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自研比例可能下降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5CA9BD5-7159-F822-3F69-0194DD7D2954}"/>
              </a:ext>
            </a:extLst>
          </p:cNvPr>
          <p:cNvSpPr txBox="1"/>
          <p:nvPr/>
        </p:nvSpPr>
        <p:spPr>
          <a:xfrm>
            <a:off x="1295466" y="1072312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腾讯元宝（混元）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9C496EEA-84E4-F50C-98F4-34CAB87809A8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EF48B612-4F14-5750-CE88-87DF7AE513F2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深度绑定微信生态，便于公众号、社交平台内容管理；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公众号内容的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RAG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（检索增强生成）响应速度快，适用于内容推荐。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B37B8035-6388-787E-54FB-443BB08F04A1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85EA899-DE11-7839-DDE7-4CD843F5BBC7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E750029-8752-31FF-7CAD-C7C62C1D924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E406AB-53EA-2B60-2977-3DF2CF5ED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732" y="2051916"/>
            <a:ext cx="6871855" cy="361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7DBAF-64CD-138B-8764-30F6F34B3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C7369791-D149-DA82-11F8-A6CB8ABF614D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中文语料占比仅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40%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，在中文场景下可能存在理解不足；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企业级文档处理能力不足，需进一步强化专业领域的表现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C8067C1F-235B-FB7F-68A6-F2EFFD409262}"/>
              </a:ext>
            </a:extLst>
          </p:cNvPr>
          <p:cNvSpPr txBox="1"/>
          <p:nvPr/>
        </p:nvSpPr>
        <p:spPr>
          <a:xfrm>
            <a:off x="1613218" y="1136161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MiniMax-Text-01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B29F6E14-285D-96AC-1311-9B1B89AD0AB8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9ECB0971-C15B-963B-2EB2-D4E04363428E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基于</a:t>
            </a:r>
            <a:r>
              <a:rPr lang="en-US" altLang="zh-CN" sz="1400" dirty="0" err="1">
                <a:solidFill>
                  <a:schemeClr val="bg2">
                    <a:lumMod val="75000"/>
                  </a:schemeClr>
                </a:solidFill>
              </a:rPr>
              <a:t>MoE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架构，激活参数高达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45.9B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，效率表现优秀；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支持多达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32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种小语种，有助于国际化推广</a:t>
            </a:r>
            <a:r>
              <a:rPr lang="zh-CN" altLang="en-US" sz="105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3A5C97D-DD69-AA57-8C7C-CA05A26928F0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ED1D6E87-92B1-2143-C8AC-FCCBE346308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C6079B1-DDB0-B02D-7ABF-0303F4E9C0E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B62B013-B426-51B8-2091-B4D363F64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238" y="1590454"/>
            <a:ext cx="7557655" cy="398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B9AA8-747B-C8E4-8BC5-E5F3B6B36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190DF007-A2A7-BB9E-0484-E09F101158FA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长文本较难生成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16C70D5-7BE4-6665-7315-8B831DB6B341}"/>
              </a:ext>
            </a:extLst>
          </p:cNvPr>
          <p:cNvSpPr txBox="1"/>
          <p:nvPr/>
        </p:nvSpPr>
        <p:spPr>
          <a:xfrm>
            <a:off x="2229744" y="1146602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字节豆包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DDB62B2C-468D-019F-35F3-C8C3B062ED1D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A6669154-8FBA-08A2-02C4-AF5907133ABD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特别支持国画风格生成，为传统艺术注入新活力</a:t>
            </a:r>
            <a:r>
              <a:rPr lang="zh-CN" altLang="en-US" sz="80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42B0A956-E0BC-89CA-99E2-0C978990D78E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F5B85BAA-F101-2D01-3711-5614E6238B0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714E799-C033-2056-1497-FB2EDDAC612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6A1BD87-B9FD-531C-0775-36FDD07E1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39" y="1695471"/>
            <a:ext cx="7620000" cy="401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90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7C9C0-F1E6-03E9-D67C-A098ABB28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03F0743A-6E16-1C8D-1BFE-AEE622180956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创意内容生成弱、多轮对话易偏离主题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9EC3CA5-E99F-2CB7-D0BD-F406EEC733CE}"/>
              </a:ext>
            </a:extLst>
          </p:cNvPr>
          <p:cNvSpPr txBox="1"/>
          <p:nvPr/>
        </p:nvSpPr>
        <p:spPr>
          <a:xfrm>
            <a:off x="2408648" y="1169963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b="1" dirty="0">
                <a:solidFill>
                  <a:srgbClr val="404040"/>
                </a:solidFill>
                <a:latin typeface="Inter"/>
              </a:rPr>
              <a:t>讯飞星火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1621CBB9-9226-47E8-DAFC-4D18A47ED09F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CB5C83A7-91E4-295F-6E74-F782E9F8F51D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K12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教育场景覆盖最全，支持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9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科题目解答，适用于教育辅导；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硬件成本低，可在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T4 GPU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上部署，降低应用门槛</a:t>
            </a:r>
            <a:r>
              <a:rPr lang="zh-CN" altLang="en-US" sz="800" dirty="0"/>
              <a:t>。</a:t>
            </a:r>
            <a:endParaRPr 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62EF09D7-BFAA-DE69-F8B9-B974838D9CA5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8E9C6C5C-537F-196D-08A5-A56A58171BD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9C3DE24A-E622-2427-3116-19A8C427F50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54BDF8-2C8B-B8AE-7F8D-C494C090F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409" y="1500112"/>
            <a:ext cx="7488382" cy="394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4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DED4E-22CB-7735-4E08-C61826B14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C1303A90-72BA-B887-47C8-F64B8B9BC60E}"/>
              </a:ext>
            </a:extLst>
          </p:cNvPr>
          <p:cNvSpPr txBox="1"/>
          <p:nvPr/>
        </p:nvSpPr>
        <p:spPr>
          <a:xfrm>
            <a:off x="1714365" y="4160027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生成视频时长较短，短视频限制了连续叙事能力；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人物动作表现较为僵硬，影响自然流畅性。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986E3831-A655-0F10-2D27-4F7B507FFD2E}"/>
              </a:ext>
            </a:extLst>
          </p:cNvPr>
          <p:cNvSpPr txBox="1"/>
          <p:nvPr/>
        </p:nvSpPr>
        <p:spPr>
          <a:xfrm>
            <a:off x="2042349" y="1134622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 err="1">
                <a:solidFill>
                  <a:srgbClr val="404040"/>
                </a:solidFill>
                <a:latin typeface="Inter"/>
              </a:rPr>
              <a:t>Hunyuan</a:t>
            </a: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 Video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D0BB0E50-D580-359D-2EFC-AC385C0108A8}"/>
              </a:ext>
            </a:extLst>
          </p:cNvPr>
          <p:cNvSpPr txBox="1"/>
          <p:nvPr/>
        </p:nvSpPr>
        <p:spPr>
          <a:xfrm>
            <a:off x="1714365" y="385942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缺点</a:t>
            </a:r>
            <a:endParaRPr lang="en-US" sz="1500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D37213D7-9F75-E7A3-81F2-46721745F198}"/>
              </a:ext>
            </a:extLst>
          </p:cNvPr>
          <p:cNvSpPr txBox="1"/>
          <p:nvPr/>
        </p:nvSpPr>
        <p:spPr>
          <a:xfrm>
            <a:off x="1717533" y="262385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作为开源视频模型标杆，支持多达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13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种运镜参数自定义，灵活适应不同视频风格；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对创意视频制作有一定启发，适用于实验性应用。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98D71501-A64F-9F7B-9588-327B3B1FF73F}"/>
              </a:ext>
            </a:extLst>
          </p:cNvPr>
          <p:cNvSpPr txBox="1"/>
          <p:nvPr/>
        </p:nvSpPr>
        <p:spPr>
          <a:xfrm>
            <a:off x="1717533" y="2375568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/>
              <a:t>优点</a:t>
            </a:r>
            <a:endParaRPr lang="en-US" sz="1500" dirty="0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AD24A48C-6EC7-F11B-1B94-7011405EBE4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081" y="4007403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ABF4EC-536F-EC0E-3357-7E7BC54B9FF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60751" y="2523547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pic>
        <p:nvPicPr>
          <p:cNvPr id="2" name="生成关于桃花的视频">
            <a:hlinkClick r:id="" action="ppaction://media"/>
            <a:extLst>
              <a:ext uri="{FF2B5EF4-FFF2-40B4-BE49-F238E27FC236}">
                <a16:creationId xmlns:a16="http://schemas.microsoft.com/office/drawing/2014/main" id="{CC3E0C83-F8B2-A130-2D22-8B300028CB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28486" y="1706600"/>
            <a:ext cx="6863514" cy="38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3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3409425"/>
            <a:ext cx="4330248" cy="6496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>
                <a:latin typeface="Aharoni" pitchFamily="2" charset="-79"/>
                <a:cs typeface="Aharoni" pitchFamily="2" charset="-79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模型选择与实际应用</a:t>
            </a:r>
            <a:endParaRPr lang="en-US" dirty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552802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6000" dirty="0">
                <a:solidFill>
                  <a:schemeClr val="accent4"/>
                </a:solidFill>
              </a:rPr>
              <a:t>第四部分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ur="50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33" presetID="22" presetClass="entr" presetSubtype="4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/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984"/>
          <p:cNvSpPr/>
          <p:nvPr/>
        </p:nvSpPr>
        <p:spPr>
          <a:xfrm>
            <a:off x="1143000" y="695325"/>
            <a:ext cx="10001251" cy="5562600"/>
          </a:xfrm>
          <a:prstGeom prst="roundRect">
            <a:avLst>
              <a:gd name="adj" fmla="val 6688"/>
            </a:avLst>
          </a:prstGeom>
          <a:solidFill>
            <a:schemeClr val="bg1"/>
          </a:solidFill>
          <a:ln>
            <a:noFill/>
          </a:ln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0" name="Rectangle 1"/>
          <p:cNvSpPr>
            <a:spLocks noChangeAspect="1"/>
          </p:cNvSpPr>
          <p:nvPr/>
        </p:nvSpPr>
        <p:spPr>
          <a:xfrm>
            <a:off x="8626475" y="557806"/>
            <a:ext cx="2556000" cy="572739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1" name="Rectangle 165"/>
          <p:cNvSpPr>
            <a:spLocks noChangeAspect="1"/>
          </p:cNvSpPr>
          <p:nvPr/>
        </p:nvSpPr>
        <p:spPr>
          <a:xfrm>
            <a:off x="6086147" y="557806"/>
            <a:ext cx="2556000" cy="572739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2" name="Rectangle 166"/>
          <p:cNvSpPr>
            <a:spLocks noChangeAspect="1"/>
          </p:cNvSpPr>
          <p:nvPr/>
        </p:nvSpPr>
        <p:spPr>
          <a:xfrm>
            <a:off x="3545819" y="557806"/>
            <a:ext cx="2556000" cy="572739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3" name="Rectangle 167"/>
          <p:cNvSpPr>
            <a:spLocks noChangeAspect="1"/>
          </p:cNvSpPr>
          <p:nvPr/>
        </p:nvSpPr>
        <p:spPr>
          <a:xfrm>
            <a:off x="1005491" y="557806"/>
            <a:ext cx="2556000" cy="5727395"/>
          </a:xfrm>
          <a:prstGeom prst="rect">
            <a:avLst/>
          </a:prstGeom>
          <a:solidFill>
            <a:schemeClr val="tx2"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4" name="Shape 41"/>
          <p:cNvSpPr txBox="1"/>
          <p:nvPr/>
        </p:nvSpPr>
        <p:spPr>
          <a:xfrm>
            <a:off x="3773985" y="3429000"/>
            <a:ext cx="2097561" cy="2644669"/>
          </a:xfrm>
          <a:prstGeom prst="rect">
            <a:avLst/>
          </a:prstGeom>
        </p:spPr>
        <p:txBody>
          <a:bodyPr lIns="0" tIns="0" rIns="0" bIns="0" anchor="t" anchorCtr="0">
            <a:normAutofit fontScale="70000" lnSpcReduction="20000"/>
          </a:bodyPr>
          <a:lstStyle>
            <a:lvl1pPr marL="342900" indent="-342900" algn="l" defTabSz="685800" rtl="0" eaLnBrk="1" latinLnBrk="0" hangingPunct="1"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800" kern="1200" spc="0" baseline="0">
                <a:solidFill>
                  <a:schemeClr val="tx1">
                    <a:alpha val="60000"/>
                  </a:schemeClr>
                </a:solidFill>
                <a:latin typeface="+mn-lt"/>
                <a:ea typeface="Work Sans"/>
                <a:cs typeface="Work Sans"/>
                <a:sym typeface="Work San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400" dirty="0"/>
              <a:t>成本控制</a:t>
            </a:r>
          </a:p>
          <a:p>
            <a:pPr marL="0" indent="0">
              <a:buNone/>
            </a:pPr>
            <a:r>
              <a:rPr lang="zh-CN" altLang="en-US" sz="1600" b="1" dirty="0"/>
              <a:t>应用场景示例：</a:t>
            </a:r>
            <a:br>
              <a:rPr lang="zh-CN" altLang="en-US" sz="1600" dirty="0"/>
            </a:br>
            <a:r>
              <a:rPr lang="en-US" altLang="zh-CN" sz="1600" dirty="0"/>
              <a:t>          </a:t>
            </a:r>
            <a:r>
              <a:rPr lang="zh-CN" altLang="en-US" sz="1600" b="1" dirty="0"/>
              <a:t>供应链调度</a:t>
            </a:r>
            <a:r>
              <a:rPr lang="zh-CN" altLang="en-US" sz="1600" dirty="0"/>
              <a:t>：中小企业可选</a:t>
            </a:r>
            <a:r>
              <a:rPr lang="en-US" altLang="zh-CN" sz="1600" dirty="0"/>
              <a:t>DeepSeek-R1</a:t>
            </a:r>
            <a:r>
              <a:rPr lang="zh-CN" altLang="en-US" sz="1600" dirty="0"/>
              <a:t>，因其推理成本降低约</a:t>
            </a:r>
            <a:r>
              <a:rPr lang="en-US" altLang="zh-CN" sz="1600" dirty="0"/>
              <a:t>60%</a:t>
            </a:r>
            <a:r>
              <a:rPr lang="zh-CN" altLang="en-US" sz="1600" dirty="0"/>
              <a:t>，如蔚来汽车利用其优化供应链，年节省</a:t>
            </a:r>
            <a:r>
              <a:rPr lang="en-US" altLang="zh-CN" sz="1600" dirty="0"/>
              <a:t>AI</a:t>
            </a:r>
            <a:r>
              <a:rPr lang="zh-CN" altLang="en-US" sz="1600" dirty="0"/>
              <a:t>支出可达数千万元。</a:t>
            </a:r>
            <a:r>
              <a:rPr lang="zh-CN" altLang="en-US" sz="1600" b="1" dirty="0"/>
              <a:t>补充：</a:t>
            </a:r>
            <a:br>
              <a:rPr lang="zh-CN" altLang="en-US" sz="1600" dirty="0"/>
            </a:br>
            <a:r>
              <a:rPr lang="en-US" altLang="zh-CN" sz="1600" dirty="0"/>
              <a:t>          </a:t>
            </a:r>
            <a:r>
              <a:rPr lang="zh-CN" altLang="en-US" sz="1600" dirty="0"/>
              <a:t>模型部署成本、运维费用以及硬件要求都是企业在决策时需要综合考虑的因素。</a:t>
            </a:r>
          </a:p>
        </p:txBody>
      </p:sp>
      <p:sp>
        <p:nvSpPr>
          <p:cNvPr id="25" name="Shape 41"/>
          <p:cNvSpPr txBox="1"/>
          <p:nvPr/>
        </p:nvSpPr>
        <p:spPr>
          <a:xfrm>
            <a:off x="1225711" y="3429000"/>
            <a:ext cx="2095955" cy="2644669"/>
          </a:xfrm>
          <a:prstGeom prst="rect">
            <a:avLst/>
          </a:prstGeom>
        </p:spPr>
        <p:txBody>
          <a:bodyPr lIns="0" tIns="0" rIns="0" bIns="0" anchor="t" anchorCtr="0">
            <a:normAutofit fontScale="62500" lnSpcReduction="20000"/>
          </a:bodyPr>
          <a:lstStyle>
            <a:lvl1pPr marL="342900" indent="-342900" algn="l" defTabSz="685800" rtl="0" eaLnBrk="1" latinLnBrk="0" hangingPunct="1"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800" kern="1200" spc="0" baseline="0">
                <a:solidFill>
                  <a:schemeClr val="tx1">
                    <a:alpha val="60000"/>
                  </a:schemeClr>
                </a:solidFill>
                <a:latin typeface="+mn-lt"/>
                <a:ea typeface="Work Sans"/>
                <a:cs typeface="Work Sans"/>
                <a:sym typeface="Work San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800" dirty="0"/>
              <a:t>精度要求</a:t>
            </a:r>
          </a:p>
          <a:p>
            <a:pPr marL="0" indent="0">
              <a:buNone/>
            </a:pPr>
            <a:r>
              <a:rPr lang="zh-CN" altLang="en-US" sz="1600" b="1" dirty="0"/>
              <a:t>应用场景示例：</a:t>
            </a:r>
            <a:br>
              <a:rPr lang="zh-CN" altLang="en-US" sz="1600" dirty="0"/>
            </a:br>
            <a:r>
              <a:rPr lang="en-US" altLang="zh-CN" sz="1600" dirty="0"/>
              <a:t>            </a:t>
            </a:r>
            <a:r>
              <a:rPr lang="zh-CN" altLang="en-US" sz="1600" b="1" dirty="0"/>
              <a:t>医疗诊断</a:t>
            </a:r>
            <a:r>
              <a:rPr lang="zh-CN" altLang="en-US" sz="1600" dirty="0"/>
              <a:t>：例如协和医院联合</a:t>
            </a:r>
            <a:r>
              <a:rPr lang="en-US" altLang="zh-CN" sz="1600" dirty="0"/>
              <a:t>GLM-4-Plus</a:t>
            </a:r>
            <a:r>
              <a:rPr lang="zh-CN" altLang="en-US" sz="1600" dirty="0"/>
              <a:t>开发</a:t>
            </a:r>
            <a:r>
              <a:rPr lang="en-US" altLang="zh-CN" sz="1600" dirty="0"/>
              <a:t>AI</a:t>
            </a:r>
            <a:r>
              <a:rPr lang="zh-CN" altLang="en-US" sz="1600" dirty="0"/>
              <a:t>分诊系统，要求误诊率极低（</a:t>
            </a:r>
            <a:r>
              <a:rPr lang="en-US" altLang="zh-CN" sz="1600" dirty="0"/>
              <a:t>&lt;0.1%</a:t>
            </a:r>
            <a:r>
              <a:rPr lang="zh-CN" altLang="en-US" sz="1600" dirty="0"/>
              <a:t>），确保诊断结果精准。</a:t>
            </a:r>
          </a:p>
          <a:p>
            <a:pPr marL="0" indent="0">
              <a:buNone/>
            </a:pPr>
            <a:r>
              <a:rPr lang="zh-CN" altLang="en-US" sz="1600" b="1" dirty="0"/>
              <a:t>补充：</a:t>
            </a:r>
            <a:br>
              <a:rPr lang="zh-CN" altLang="en-US" sz="1600" dirty="0"/>
            </a:br>
            <a:r>
              <a:rPr lang="en-US" altLang="zh-CN" sz="1600" dirty="0"/>
              <a:t>      </a:t>
            </a:r>
            <a:r>
              <a:rPr lang="zh-CN" altLang="en-US" sz="1600" dirty="0"/>
              <a:t>对于高度专业化领域，模型不仅需要有强大的语义理解能力，还必须在专业术语和数据处理上具备更高精准度。</a:t>
            </a:r>
          </a:p>
        </p:txBody>
      </p:sp>
      <p:sp>
        <p:nvSpPr>
          <p:cNvPr id="26" name="Shape 41"/>
          <p:cNvSpPr txBox="1"/>
          <p:nvPr/>
        </p:nvSpPr>
        <p:spPr>
          <a:xfrm>
            <a:off x="8856221" y="3429000"/>
            <a:ext cx="2097561" cy="2644669"/>
          </a:xfrm>
          <a:prstGeom prst="rect">
            <a:avLst/>
          </a:prstGeom>
        </p:spPr>
        <p:txBody>
          <a:bodyPr lIns="0" tIns="0" rIns="0" bIns="0" anchor="t" anchorCtr="0">
            <a:normAutofit fontScale="70000" lnSpcReduction="20000"/>
          </a:bodyPr>
          <a:lstStyle>
            <a:lvl1pPr marL="342900" indent="-342900" algn="l" defTabSz="685800" rtl="0" eaLnBrk="1" latinLnBrk="0" hangingPunct="1"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800" kern="1200" spc="0" baseline="0">
                <a:solidFill>
                  <a:schemeClr val="tx1">
                    <a:alpha val="60000"/>
                  </a:schemeClr>
                </a:solidFill>
                <a:latin typeface="+mn-lt"/>
                <a:ea typeface="Work Sans"/>
                <a:cs typeface="Work Sans"/>
                <a:sym typeface="Work San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000" dirty="0"/>
              <a:t>实时需求</a:t>
            </a:r>
          </a:p>
          <a:p>
            <a:pPr marL="0" indent="0">
              <a:buNone/>
            </a:pPr>
            <a:r>
              <a:rPr lang="zh-CN" altLang="en-US" sz="1600" b="1" dirty="0"/>
              <a:t>应用场景示例：</a:t>
            </a:r>
            <a:br>
              <a:rPr lang="zh-CN" altLang="en-US" sz="1600" dirty="0"/>
            </a:br>
            <a:r>
              <a:rPr lang="en-US" altLang="zh-CN" sz="1600" dirty="0"/>
              <a:t>          </a:t>
            </a:r>
            <a:r>
              <a:rPr lang="zh-CN" altLang="en-US" sz="1600" b="1" dirty="0"/>
              <a:t>直播互动</a:t>
            </a:r>
            <a:r>
              <a:rPr lang="zh-CN" altLang="en-US" sz="1600" dirty="0"/>
              <a:t>：例如抖音直播采用</a:t>
            </a:r>
            <a:r>
              <a:rPr lang="en-US" altLang="zh-CN" sz="1600" dirty="0"/>
              <a:t>Llama 3.2-3B</a:t>
            </a:r>
            <a:r>
              <a:rPr lang="zh-CN" altLang="en-US" sz="1600" dirty="0"/>
              <a:t>，端侧延迟低于</a:t>
            </a:r>
            <a:r>
              <a:rPr lang="en-US" altLang="zh-CN" sz="1600" dirty="0"/>
              <a:t>0.3</a:t>
            </a:r>
            <a:r>
              <a:rPr lang="zh-CN" altLang="en-US" sz="1600" dirty="0"/>
              <a:t>秒，实现实时弹幕情感分析与违规内容识别加速。</a:t>
            </a:r>
          </a:p>
          <a:p>
            <a:pPr marL="0" indent="0">
              <a:buNone/>
            </a:pPr>
            <a:r>
              <a:rPr lang="zh-CN" altLang="en-US" sz="1600" b="1"/>
              <a:t>补充：</a:t>
            </a:r>
            <a:br>
              <a:rPr lang="zh-CN" altLang="en-US" sz="1600" dirty="0"/>
            </a:br>
            <a:r>
              <a:rPr lang="en-US" altLang="zh-CN" sz="1600" dirty="0"/>
              <a:t>          </a:t>
            </a:r>
            <a:r>
              <a:rPr lang="zh-CN" altLang="en-US" sz="1600" dirty="0"/>
              <a:t>对实时性要求极高的场景，如在线互动、直播解说，模型的推理速度和响应时延是首要考虑因素。</a:t>
            </a:r>
          </a:p>
        </p:txBody>
      </p:sp>
      <p:sp>
        <p:nvSpPr>
          <p:cNvPr id="27" name="Shape 41"/>
          <p:cNvSpPr txBox="1"/>
          <p:nvPr/>
        </p:nvSpPr>
        <p:spPr>
          <a:xfrm>
            <a:off x="6311983" y="3429000"/>
            <a:ext cx="2098812" cy="2644669"/>
          </a:xfrm>
          <a:prstGeom prst="rect">
            <a:avLst/>
          </a:prstGeom>
        </p:spPr>
        <p:txBody>
          <a:bodyPr lIns="0" tIns="0" rIns="0" bIns="0" anchor="t" anchorCtr="0">
            <a:normAutofit fontScale="62500" lnSpcReduction="20000"/>
          </a:bodyPr>
          <a:lstStyle>
            <a:lvl1pPr marL="342900" indent="-342900" algn="l" defTabSz="685800" rtl="0" eaLnBrk="1" latinLnBrk="0" hangingPunct="1">
              <a:lnSpc>
                <a:spcPct val="15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800" kern="1200" spc="0" baseline="0">
                <a:solidFill>
                  <a:schemeClr val="tx1">
                    <a:alpha val="60000"/>
                  </a:schemeClr>
                </a:solidFill>
                <a:latin typeface="+mn-lt"/>
                <a:ea typeface="Work Sans"/>
                <a:cs typeface="Work Sans"/>
                <a:sym typeface="Work San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400" dirty="0"/>
              <a:t>合规安全</a:t>
            </a:r>
            <a:endParaRPr lang="en-US" altLang="zh-CN" sz="3400" dirty="0"/>
          </a:p>
          <a:p>
            <a:pPr marL="0" indent="0">
              <a:buNone/>
            </a:pPr>
            <a:r>
              <a:rPr lang="zh-CN" altLang="en-US" sz="1600" b="1" dirty="0"/>
              <a:t>应用场景示例：</a:t>
            </a:r>
            <a:br>
              <a:rPr lang="zh-CN" altLang="en-US" sz="1600" dirty="0"/>
            </a:br>
            <a:r>
              <a:rPr lang="en-US" altLang="zh-CN" sz="1600" dirty="0"/>
              <a:t>                </a:t>
            </a:r>
            <a:r>
              <a:rPr lang="zh-CN" altLang="en-US" sz="1600" b="1" dirty="0"/>
              <a:t>政务系统</a:t>
            </a:r>
            <a:r>
              <a:rPr lang="zh-CN" altLang="en-US" sz="1600" dirty="0"/>
              <a:t>：由于必须通过网信办备案，国内政务系统普遍选择通义千问</a:t>
            </a:r>
            <a:r>
              <a:rPr lang="en-US" altLang="zh-CN" sz="1600" dirty="0"/>
              <a:t>2.5</a:t>
            </a:r>
            <a:r>
              <a:rPr lang="zh-CN" altLang="en-US" sz="1600" dirty="0"/>
              <a:t>，确保敏感信息拦截准确率高（如</a:t>
            </a:r>
            <a:r>
              <a:rPr lang="en-US" altLang="zh-CN" sz="1600" dirty="0"/>
              <a:t>99.99%</a:t>
            </a:r>
            <a:r>
              <a:rPr lang="zh-CN" altLang="en-US" sz="1600" dirty="0"/>
              <a:t>）。</a:t>
            </a:r>
          </a:p>
          <a:p>
            <a:pPr marL="0" indent="0">
              <a:buNone/>
            </a:pPr>
            <a:r>
              <a:rPr lang="zh-CN" altLang="en-US" sz="1600" b="1" dirty="0"/>
              <a:t>补充：</a:t>
            </a:r>
            <a:br>
              <a:rPr lang="zh-CN" altLang="en-US" sz="1600" dirty="0"/>
            </a:br>
            <a:r>
              <a:rPr lang="en-US" altLang="zh-CN" sz="1600" dirty="0"/>
              <a:t>         </a:t>
            </a:r>
            <a:r>
              <a:rPr lang="zh-CN" altLang="en-US" sz="1600" dirty="0"/>
              <a:t>数据合规、隐私保护与安全审核是公共服务和金融行业的核心需求，合规性强的国产模型更受青睐。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54985" y="1316767"/>
            <a:ext cx="1817232" cy="1816708"/>
          </a:xfrm>
          <a:prstGeom prst="ellipse">
            <a:avLst/>
          </a:prstGeom>
          <a:ln>
            <a:noFill/>
          </a:ln>
          <a:effectLst>
            <a:outerShdw blurRad="317500" dist="190500" dir="90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516665" y="1316767"/>
            <a:ext cx="1817231" cy="1816708"/>
          </a:xfrm>
          <a:prstGeom prst="ellipse">
            <a:avLst/>
          </a:prstGeom>
          <a:ln>
            <a:noFill/>
          </a:ln>
          <a:effectLst>
            <a:outerShdw blurRad="317500" dist="190500" dir="90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7816" y="1316766"/>
            <a:ext cx="1816708" cy="1816708"/>
          </a:xfrm>
          <a:prstGeom prst="ellipse">
            <a:avLst/>
          </a:prstGeom>
          <a:ln>
            <a:noFill/>
          </a:ln>
          <a:effectLst>
            <a:outerShdw blurRad="317500" dist="190500" dir="90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8437" y="1316765"/>
            <a:ext cx="1816713" cy="1816711"/>
          </a:xfrm>
          <a:prstGeom prst="ellipse">
            <a:avLst/>
          </a:prstGeom>
          <a:ln>
            <a:noFill/>
          </a:ln>
          <a:effectLst>
            <a:outerShdw blurRad="317500" dist="190500" dir="9000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dur="5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dur="5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dur="5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dur="5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61" presetID="12" presetClass="entr" presetSubtype="4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66" presetID="12" presetClass="entr" presetSubtype="4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71" presetID="12" presetClass="entr" presetSubtype="4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2200"/>
                            </p:stCondLst>
                            <p:childTnLst>
                              <p:par>
                                <p:cTn id="76" presetID="12" presetClass="entr" presetSubtype="4" dur="5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5" grpId="0" build="p"/>
      <p:bldP spid="26" grpId="0" build="p"/>
      <p:bldP spid="27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iṥļï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877674" y="1306125"/>
            <a:ext cx="6388221" cy="3819942"/>
            <a:chOff x="2877674" y="1306125"/>
            <a:chExt cx="6388221" cy="3819942"/>
          </a:xfrm>
        </p:grpSpPr>
        <p:sp>
          <p:nvSpPr>
            <p:cNvPr id="12" name="îṡḻîdè"/>
            <p:cNvSpPr/>
            <p:nvPr userDrawn="1"/>
          </p:nvSpPr>
          <p:spPr>
            <a:xfrm rot="5772073">
              <a:off x="5493995" y="130612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6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îsḻíḍe"/>
            <p:cNvSpPr/>
            <p:nvPr userDrawn="1"/>
          </p:nvSpPr>
          <p:spPr>
            <a:xfrm rot="17450176">
              <a:off x="2877674" y="135416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4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16819501">
            <a:off x="11217593" y="532827"/>
            <a:ext cx="501013" cy="501013"/>
            <a:chOff x="3738861" y="1313527"/>
            <a:chExt cx="3771900" cy="3771900"/>
          </a:xfrm>
        </p:grpSpPr>
        <p:sp>
          <p:nvSpPr>
            <p:cNvPr id="17" name="îS1ïḋ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iślíḑ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rgbClr val="E8414C">
                    <a:alpha val="10000"/>
                  </a:srgb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îSļîdé"/>
          <p:cNvSpPr>
            <a:spLocks noGrp="1"/>
          </p:cNvSpPr>
          <p:nvPr>
            <p:ph type="body" sz="quarter" idx="10"/>
          </p:nvPr>
        </p:nvSpPr>
        <p:spPr>
          <a:xfrm>
            <a:off x="1373408" y="2100390"/>
            <a:ext cx="9445184" cy="1474043"/>
          </a:xfrm>
        </p:spPr>
        <p:txBody>
          <a:bodyPr/>
          <a:lstStyle/>
          <a:p>
            <a:pPr algn="ctr"/>
            <a:r>
              <a:rPr lang="zh-CN" altLang="en-US" sz="8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itchFamily="2" charset="-79"/>
                <a:cs typeface="Aharoni" pitchFamily="2" charset="-79"/>
              </a:rPr>
              <a:t>感谢聆听</a:t>
            </a:r>
            <a:endParaRPr lang="zh-CN" altLang="en-US" sz="115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8" name="íṣḻiďé"/>
          <p:cNvSpPr>
            <a:spLocks noGrp="1"/>
          </p:cNvSpPr>
          <p:nvPr>
            <p:ph type="body" sz="quarter" idx="4294967295"/>
          </p:nvPr>
        </p:nvSpPr>
        <p:spPr>
          <a:xfrm>
            <a:off x="704850" y="5934771"/>
            <a:ext cx="2061210" cy="310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汇报人：李林江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iṣľîďe"/>
          <p:cNvSpPr>
            <a:spLocks noGrp="1"/>
          </p:cNvSpPr>
          <p:nvPr>
            <p:ph type="body" sz="quarter" idx="4294967295"/>
          </p:nvPr>
        </p:nvSpPr>
        <p:spPr>
          <a:xfrm>
            <a:off x="8721090" y="5926511"/>
            <a:ext cx="2747010" cy="2962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buNone/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文本框 3"/>
          <p:cNvSpPr txBox="1"/>
          <p:nvPr/>
        </p:nvSpPr>
        <p:spPr>
          <a:xfrm>
            <a:off x="3911600" y="3758269"/>
            <a:ext cx="4375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100" dirty="0">
              <a:solidFill>
                <a:schemeClr val="accent3"/>
              </a:solidFill>
            </a:endParaRPr>
          </a:p>
          <a:p>
            <a:pPr algn="ctr"/>
            <a:endParaRPr lang="zh-CN" altLang="en-US" sz="1200" dirty="0">
              <a:solidFill>
                <a:schemeClr val="accent3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dur="1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dur="1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ur="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ur="5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8" grpId="0" build="p"/>
      <p:bldP spid="9" grpId="0" build="p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64447" y="3228510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>
                <a:latin typeface="Aharoni" pitchFamily="2" charset="-79"/>
                <a:cs typeface="Aharoni" pitchFamily="2" charset="-79"/>
              </a:rPr>
              <a:t>大模型的定义及分类</a:t>
            </a:r>
            <a:endParaRPr lang="en-US" sz="3600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1" name="Text Placeholder 46"/>
          <p:cNvSpPr txBox="1"/>
          <p:nvPr/>
        </p:nvSpPr>
        <p:spPr>
          <a:xfrm>
            <a:off x="4764447" y="237188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6000" dirty="0">
                <a:solidFill>
                  <a:schemeClr val="accent4"/>
                </a:solidFill>
              </a:rPr>
              <a:t>第一部分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ur="50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33" presetID="22" presetClass="entr" presetSubtype="4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19"/>
          <p:cNvGrpSpPr/>
          <p:nvPr/>
        </p:nvGrpSpPr>
        <p:grpSpPr>
          <a:xfrm>
            <a:off x="274303" y="223869"/>
            <a:ext cx="3654709" cy="1589151"/>
            <a:chOff x="893184" y="3324472"/>
            <a:chExt cx="3653212" cy="1590048"/>
          </a:xfrm>
        </p:grpSpPr>
        <p:sp>
          <p:nvSpPr>
            <p:cNvPr id="98" name="TextBox 97"/>
            <p:cNvSpPr txBox="1"/>
            <p:nvPr/>
          </p:nvSpPr>
          <p:spPr>
            <a:xfrm>
              <a:off x="893184" y="3324472"/>
              <a:ext cx="3155666" cy="4619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2400" b="1" dirty="0">
                  <a:solidFill>
                    <a:schemeClr val="accent2">
                      <a:lumMod val="75000"/>
                    </a:schemeClr>
                  </a:solidFill>
                  <a:cs typeface="+mn-ea"/>
                  <a:sym typeface="+mn-lt"/>
                </a:rPr>
                <a:t>大模型的定义及分类</a:t>
              </a:r>
              <a:endParaRPr lang="en-US" sz="2400" b="1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9" name="Rectangle 18"/>
            <p:cNvSpPr/>
            <p:nvPr/>
          </p:nvSpPr>
          <p:spPr>
            <a:xfrm>
              <a:off x="2155025" y="4621967"/>
              <a:ext cx="2391371" cy="29255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endParaRPr lang="en-US" altLang="zh-CN" sz="1300" dirty="0"/>
            </a:p>
          </p:txBody>
        </p:sp>
      </p:grpSp>
      <p:grpSp>
        <p:nvGrpSpPr>
          <p:cNvPr id="109" name="Group 19"/>
          <p:cNvGrpSpPr/>
          <p:nvPr/>
        </p:nvGrpSpPr>
        <p:grpSpPr>
          <a:xfrm>
            <a:off x="1954720" y="1005106"/>
            <a:ext cx="8112734" cy="1323439"/>
            <a:chOff x="2330307" y="4106150"/>
            <a:chExt cx="3401487" cy="1324186"/>
          </a:xfrm>
        </p:grpSpPr>
        <p:sp>
          <p:nvSpPr>
            <p:cNvPr id="110" name="TextBox 109"/>
            <p:cNvSpPr txBox="1"/>
            <p:nvPr/>
          </p:nvSpPr>
          <p:spPr>
            <a:xfrm>
              <a:off x="3209706" y="4141643"/>
              <a:ext cx="184655" cy="46192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en-US" sz="24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111" name="Rectangle 18"/>
            <p:cNvSpPr/>
            <p:nvPr/>
          </p:nvSpPr>
          <p:spPr>
            <a:xfrm>
              <a:off x="2330307" y="4106150"/>
              <a:ext cx="3401487" cy="1324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720000"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大模型</a:t>
              </a:r>
              <a:r>
                <a:rPr lang="zh-CN" altLang="en-US" sz="2000" b="1" dirty="0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是指具有大规模参数和复杂计算结构的机器学习模型。它们通过输入大量语料进行训练，使计算机获得类似人类的“思考”能力，能够理解文本、图片、语音等内容，并能进行文本生成、图像生成、推理问答、科学预测等工作。</a:t>
              </a:r>
              <a:endParaRPr lang="en-US" altLang="zh-CN" sz="2000" b="1" dirty="0">
                <a:solidFill>
                  <a:schemeClr val="tx1">
                    <a:lumMod val="60000"/>
                    <a:lumOff val="40000"/>
                  </a:schemeClr>
                </a:solidFill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290AF6D2-9EEB-3155-4ADD-61F7DA5DC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12192000" cy="22602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dur="5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9525" imgH="9525" progId="TCLayout.ActiveDocument.1">
                  <p:embed/>
                </p:oleObj>
              </mc:Choice>
              <mc:Fallback>
                <p:oleObj name="think-cell Slide" r:id="rId6" imgW="9525" imgH="9525" progId="TCLayout.ActiveDocument.1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64447" y="3228510"/>
            <a:ext cx="4330248" cy="64963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>
                <a:latin typeface="Aharoni" pitchFamily="2" charset="-79"/>
                <a:cs typeface="Aharoni" pitchFamily="2" charset="-79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dirty="0"/>
              <a:t>国外前十大模型分析</a:t>
            </a:r>
            <a:endParaRPr lang="en-US" dirty="0"/>
          </a:p>
        </p:txBody>
      </p:sp>
      <p:sp>
        <p:nvSpPr>
          <p:cNvPr id="11" name="Text Placeholder 46"/>
          <p:cNvSpPr txBox="1"/>
          <p:nvPr/>
        </p:nvSpPr>
        <p:spPr>
          <a:xfrm>
            <a:off x="4764447" y="237188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6000" dirty="0">
                <a:solidFill>
                  <a:schemeClr val="accent4"/>
                </a:solidFill>
              </a:rPr>
              <a:t>第二部分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ur="50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dur="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33" presetID="22" presetClass="entr" presetSubtype="4" dur="5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/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/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/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/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/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/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/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/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/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/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多模态支持最佳、插件生态成熟、企业级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API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服务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生成成本极高（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$0.12/1k tokens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）、闭源模型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/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i="0" dirty="0">
                <a:solidFill>
                  <a:srgbClr val="404040"/>
                </a:solidFill>
                <a:effectLst/>
                <a:latin typeface="Inter"/>
              </a:rPr>
              <a:t>GPT-4.5</a:t>
            </a:r>
            <a:endParaRPr lang="en-US" sz="53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89781C-5F1A-626C-D73E-063E00D184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6468" y="1517169"/>
            <a:ext cx="7860145" cy="41255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8932-DD28-10F6-21AE-C82A01FA6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C36A77F0-2A5C-793D-9C61-DC5EFF88780C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4DDF1AB1-FA7B-B1F5-2EEA-626701F6151E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6292A955-0D64-18BA-3CAD-4E3DFC87F665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1B241B44-A514-E2C4-D9BB-25B28BC9141B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10448348-6D82-DB6F-A56D-FF952FF2234C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4716E1DF-F15E-8D6F-C9F5-CF5675A14366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C1A82DF1-3B98-4BA3-F75A-D7D42FC1302D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F4C1E208-5578-7913-B8F7-2858A33D0ECF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6E01747A-47D4-E855-02DC-D27BC9BC58B2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D1BF75DB-39B9-E246-C3DA-696F3E56C74C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F9548FEB-19B0-A5CF-BAF5-037A1ADFF338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135A9B9E-CD9B-FECE-651D-1C2ADDF2D537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DF3B6760-EB1E-627E-E8ED-48628BB97C1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56260" y="2642705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10M token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上下文（行业最长）、实时多模态交互可以实时接收文字、语音、图像、视频信息并进行推理反馈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视频生成存在较高延迟，可能不适合实时互动场景；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中文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OCR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准确率相比国内竞品仍有较大提升空间，影响中文文档或视频内文字信息的处理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3239CBFF-763C-1868-CD01-257ECE1987D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249296" y="1634136"/>
            <a:ext cx="1665051" cy="63800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i="0" dirty="0">
                <a:solidFill>
                  <a:srgbClr val="404040"/>
                </a:solidFill>
                <a:effectLst/>
                <a:latin typeface="Inter"/>
              </a:rPr>
              <a:t>Gemini </a:t>
            </a:r>
            <a:endParaRPr lang="en-US" sz="53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07F7E0-B522-3327-A284-BDF7C59F9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6733" y="1488629"/>
            <a:ext cx="7669928" cy="403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8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6390A-D880-051E-61C0-EEBA9F828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7BDE5A5B-C1C4-E0E7-D2E9-760D4D74B5F9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C84DF1B6-4EC8-B1E7-C93B-BDDC8F18772E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0EB02D2D-A675-1F9A-B93D-2E54FB7204E0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AA770B05-20B5-050F-1AF8-8C3065AA61CE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908B062C-B267-390E-6EA5-40D76E5BEC76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D4075F60-5602-D91B-7F5C-17FD295EE40D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20093510-ED29-04EF-E899-99B46CD96C41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D40B1AD5-6A1F-8A9E-3282-52EBA43651BC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F7B73047-27D4-E76D-C7F5-F0E3D60573E6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04E19095-8E62-65EA-C1F1-97ABCDC2B784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C965054C-D400-FF19-102F-47012D57DB55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38B78ABE-2B0F-7C8F-F992-60F5E0BCA7B3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AE2C220A-A6CC-66AB-5941-148EF210F27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16357" y="2871458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拥有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128k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上下文的高性价比优势，费用约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$0.8/1M tokens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，适合大规模文本处理；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欧洲数据合规性强，适合对隐私和数据安全要求较高的应用场景。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目前多模态能力较弱，难以同时处理图像、视频等非文本数据</a:t>
            </a:r>
            <a:r>
              <a:rPr lang="zh-CN" altLang="en-US" sz="1000" dirty="0"/>
              <a:t>；</a:t>
            </a:r>
            <a:br>
              <a:rPr lang="zh-CN" altLang="en-US" sz="1000" dirty="0"/>
            </a:b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4F8E5866-86D0-5402-08CB-6D801023848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Mistral Large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FBCA02-A680-7B5C-BB74-6902F7AD5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1784" y="1585061"/>
            <a:ext cx="7303307" cy="384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6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1FC0C-F6EA-8145-E3A5-7B864C108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4522DA99-E22F-2097-7525-BC31722BD2A7}"/>
              </a:ext>
            </a:extLst>
          </p:cNvPr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9" name="Группа 1">
            <a:extLst>
              <a:ext uri="{FF2B5EF4-FFF2-40B4-BE49-F238E27FC236}">
                <a16:creationId xmlns:a16="http://schemas.microsoft.com/office/drawing/2014/main" id="{ACFB6F97-B3FB-1DA2-B2C0-6A6BB8046CD7}"/>
              </a:ext>
            </a:extLst>
          </p:cNvPr>
          <p:cNvGrpSpPr/>
          <p:nvPr/>
        </p:nvGrpSpPr>
        <p:grpSpPr>
          <a:xfrm>
            <a:off x="4901371" y="856779"/>
            <a:ext cx="9773240" cy="5561188"/>
            <a:chOff x="4703929" y="717077"/>
            <a:chExt cx="9773238" cy="5561188"/>
          </a:xfrm>
        </p:grpSpPr>
        <p:sp>
          <p:nvSpPr>
            <p:cNvPr id="11" name="Полилиния 34">
              <a:extLst>
                <a:ext uri="{FF2B5EF4-FFF2-40B4-BE49-F238E27FC236}">
                  <a16:creationId xmlns:a16="http://schemas.microsoft.com/office/drawing/2014/main" id="{9D55ACB8-81CD-2B51-ED96-489063EBF159}"/>
                </a:ext>
              </a:extLst>
            </p:cNvPr>
            <p:cNvSpPr/>
            <p:nvPr/>
          </p:nvSpPr>
          <p:spPr>
            <a:xfrm>
              <a:off x="5555970" y="717077"/>
              <a:ext cx="7984744" cy="5414294"/>
            </a:xfrm>
            <a:custGeom>
              <a:avLst/>
              <a:gdLst>
                <a:gd name="connsiteX0" fmla="*/ 593737 w 15796902"/>
                <a:gd name="connsiteY0" fmla="*/ 0 h 10799762"/>
                <a:gd name="connsiteX1" fmla="*/ 2968613 w 15796902"/>
                <a:gd name="connsiteY1" fmla="*/ 0 h 10799762"/>
                <a:gd name="connsiteX2" fmla="*/ 2968615 w 15796902"/>
                <a:gd name="connsiteY2" fmla="*/ 0 h 10799762"/>
                <a:gd name="connsiteX3" fmla="*/ 12828290 w 15796902"/>
                <a:gd name="connsiteY3" fmla="*/ 0 h 10799762"/>
                <a:gd name="connsiteX4" fmla="*/ 14287500 w 15796902"/>
                <a:gd name="connsiteY4" fmla="*/ 0 h 10799762"/>
                <a:gd name="connsiteX5" fmla="*/ 15203166 w 15796902"/>
                <a:gd name="connsiteY5" fmla="*/ 0 h 10799762"/>
                <a:gd name="connsiteX6" fmla="*/ 15796902 w 15796902"/>
                <a:gd name="connsiteY6" fmla="*/ 593737 h 10799762"/>
                <a:gd name="connsiteX7" fmla="*/ 15796902 w 15796902"/>
                <a:gd name="connsiteY7" fmla="*/ 5080012 h 10799762"/>
                <a:gd name="connsiteX8" fmla="*/ 15796902 w 15796902"/>
                <a:gd name="connsiteY8" fmla="*/ 5719750 h 10799762"/>
                <a:gd name="connsiteX9" fmla="*/ 15796902 w 15796902"/>
                <a:gd name="connsiteY9" fmla="*/ 10206025 h 10799762"/>
                <a:gd name="connsiteX10" fmla="*/ 15203166 w 15796902"/>
                <a:gd name="connsiteY10" fmla="*/ 10799762 h 10799762"/>
                <a:gd name="connsiteX11" fmla="*/ 14287500 w 15796902"/>
                <a:gd name="connsiteY11" fmla="*/ 10799762 h 10799762"/>
                <a:gd name="connsiteX12" fmla="*/ 12828290 w 15796902"/>
                <a:gd name="connsiteY12" fmla="*/ 10799762 h 10799762"/>
                <a:gd name="connsiteX13" fmla="*/ 2968613 w 15796902"/>
                <a:gd name="connsiteY13" fmla="*/ 10799762 h 10799762"/>
                <a:gd name="connsiteX14" fmla="*/ 1781175 w 15796902"/>
                <a:gd name="connsiteY14" fmla="*/ 10799762 h 10799762"/>
                <a:gd name="connsiteX15" fmla="*/ 593737 w 15796902"/>
                <a:gd name="connsiteY15" fmla="*/ 10799762 h 10799762"/>
                <a:gd name="connsiteX16" fmla="*/ 0 w 15796902"/>
                <a:gd name="connsiteY16" fmla="*/ 10206025 h 10799762"/>
                <a:gd name="connsiteX17" fmla="*/ 0 w 15796902"/>
                <a:gd name="connsiteY17" fmla="*/ 5719750 h 10799762"/>
                <a:gd name="connsiteX18" fmla="*/ 0 w 15796902"/>
                <a:gd name="connsiteY18" fmla="*/ 5080012 h 10799762"/>
                <a:gd name="connsiteX19" fmla="*/ 0 w 15796902"/>
                <a:gd name="connsiteY19" fmla="*/ 593737 h 10799762"/>
                <a:gd name="connsiteX20" fmla="*/ 593737 w 15796902"/>
                <a:gd name="connsiteY20" fmla="*/ 0 h 107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796902" h="10799762">
                  <a:moveTo>
                    <a:pt x="593737" y="0"/>
                  </a:moveTo>
                  <a:lnTo>
                    <a:pt x="2968613" y="0"/>
                  </a:lnTo>
                  <a:lnTo>
                    <a:pt x="2968615" y="0"/>
                  </a:lnTo>
                  <a:lnTo>
                    <a:pt x="12828290" y="0"/>
                  </a:lnTo>
                  <a:lnTo>
                    <a:pt x="14287500" y="0"/>
                  </a:lnTo>
                  <a:lnTo>
                    <a:pt x="15203166" y="0"/>
                  </a:lnTo>
                  <a:cubicBezTo>
                    <a:pt x="15531078" y="0"/>
                    <a:pt x="15796902" y="265825"/>
                    <a:pt x="15796902" y="593737"/>
                  </a:cubicBezTo>
                  <a:lnTo>
                    <a:pt x="15796902" y="5080012"/>
                  </a:lnTo>
                  <a:lnTo>
                    <a:pt x="15796902" y="5719750"/>
                  </a:lnTo>
                  <a:lnTo>
                    <a:pt x="15796902" y="10206025"/>
                  </a:lnTo>
                  <a:cubicBezTo>
                    <a:pt x="15796902" y="10533937"/>
                    <a:pt x="15531078" y="10799762"/>
                    <a:pt x="15203166" y="10799762"/>
                  </a:cubicBezTo>
                  <a:lnTo>
                    <a:pt x="14287500" y="10799762"/>
                  </a:lnTo>
                  <a:lnTo>
                    <a:pt x="12828290" y="10799762"/>
                  </a:lnTo>
                  <a:lnTo>
                    <a:pt x="2968613" y="10799762"/>
                  </a:lnTo>
                  <a:lnTo>
                    <a:pt x="1781175" y="10799762"/>
                  </a:lnTo>
                  <a:lnTo>
                    <a:pt x="593737" y="10799762"/>
                  </a:lnTo>
                  <a:cubicBezTo>
                    <a:pt x="265825" y="10799762"/>
                    <a:pt x="0" y="10533937"/>
                    <a:pt x="0" y="10206025"/>
                  </a:cubicBezTo>
                  <a:lnTo>
                    <a:pt x="0" y="5719750"/>
                  </a:lnTo>
                  <a:lnTo>
                    <a:pt x="0" y="5080012"/>
                  </a:lnTo>
                  <a:lnTo>
                    <a:pt x="0" y="593737"/>
                  </a:lnTo>
                  <a:cubicBezTo>
                    <a:pt x="0" y="265825"/>
                    <a:pt x="265825" y="0"/>
                    <a:pt x="59373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2" name="Полилиния 36">
              <a:extLst>
                <a:ext uri="{FF2B5EF4-FFF2-40B4-BE49-F238E27FC236}">
                  <a16:creationId xmlns:a16="http://schemas.microsoft.com/office/drawing/2014/main" id="{60E4EE90-FFD8-38E3-AE3F-90B28B85BE87}"/>
                </a:ext>
              </a:extLst>
            </p:cNvPr>
            <p:cNvSpPr/>
            <p:nvPr/>
          </p:nvSpPr>
          <p:spPr>
            <a:xfrm>
              <a:off x="4703929" y="6202089"/>
              <a:ext cx="9773238" cy="76176"/>
            </a:xfrm>
            <a:custGeom>
              <a:avLst/>
              <a:gdLst>
                <a:gd name="connsiteX0" fmla="*/ 0 w 19335232"/>
                <a:gd name="connsiteY0" fmla="*/ 0 h 333694"/>
                <a:gd name="connsiteX1" fmla="*/ 19335232 w 19335232"/>
                <a:gd name="connsiteY1" fmla="*/ 0 h 333694"/>
                <a:gd name="connsiteX2" fmla="*/ 19322694 w 19335232"/>
                <a:gd name="connsiteY2" fmla="*/ 40390 h 333694"/>
                <a:gd name="connsiteX3" fmla="*/ 18880202 w 19335232"/>
                <a:gd name="connsiteY3" fmla="*/ 333694 h 333694"/>
                <a:gd name="connsiteX4" fmla="*/ 455030 w 19335232"/>
                <a:gd name="connsiteY4" fmla="*/ 333694 h 333694"/>
                <a:gd name="connsiteX5" fmla="*/ 12538 w 19335232"/>
                <a:gd name="connsiteY5" fmla="*/ 40390 h 33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35232" h="333694">
                  <a:moveTo>
                    <a:pt x="0" y="0"/>
                  </a:moveTo>
                  <a:lnTo>
                    <a:pt x="19335232" y="0"/>
                  </a:lnTo>
                  <a:lnTo>
                    <a:pt x="19322694" y="40390"/>
                  </a:lnTo>
                  <a:cubicBezTo>
                    <a:pt x="19249792" y="212753"/>
                    <a:pt x="19079120" y="333694"/>
                    <a:pt x="18880202" y="333694"/>
                  </a:cubicBezTo>
                  <a:lnTo>
                    <a:pt x="455030" y="333694"/>
                  </a:lnTo>
                  <a:cubicBezTo>
                    <a:pt x="256112" y="333694"/>
                    <a:pt x="85441" y="212753"/>
                    <a:pt x="12538" y="40390"/>
                  </a:cubicBezTo>
                  <a:close/>
                </a:path>
              </a:pathLst>
            </a:custGeom>
            <a:gradFill flip="none" rotWithShape="1">
              <a:gsLst>
                <a:gs pos="89000">
                  <a:srgbClr val="828282"/>
                </a:gs>
                <a:gs pos="0">
                  <a:srgbClr val="C5C5C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3" name="Прямоугольник 6">
              <a:extLst>
                <a:ext uri="{FF2B5EF4-FFF2-40B4-BE49-F238E27FC236}">
                  <a16:creationId xmlns:a16="http://schemas.microsoft.com/office/drawing/2014/main" id="{D85698AB-08E9-F73D-FCDB-2A936BBFB3A1}"/>
                </a:ext>
              </a:extLst>
            </p:cNvPr>
            <p:cNvSpPr/>
            <p:nvPr/>
          </p:nvSpPr>
          <p:spPr>
            <a:xfrm>
              <a:off x="4703929" y="6015623"/>
              <a:ext cx="9773238" cy="186467"/>
            </a:xfrm>
            <a:prstGeom prst="rect">
              <a:avLst/>
            </a:prstGeom>
            <a:gradFill flip="none" rotWithShape="1">
              <a:gsLst>
                <a:gs pos="2000">
                  <a:srgbClr val="D5D5D5"/>
                </a:gs>
                <a:gs pos="1000">
                  <a:srgbClr val="F2F2F2"/>
                </a:gs>
                <a:gs pos="0">
                  <a:schemeClr val="tx1">
                    <a:alpha val="5000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4" name="Полилиния 37">
              <a:extLst>
                <a:ext uri="{FF2B5EF4-FFF2-40B4-BE49-F238E27FC236}">
                  <a16:creationId xmlns:a16="http://schemas.microsoft.com/office/drawing/2014/main" id="{91D1CEA2-E158-CD44-851C-52E533DD76EC}"/>
                </a:ext>
              </a:extLst>
            </p:cNvPr>
            <p:cNvSpPr/>
            <p:nvPr/>
          </p:nvSpPr>
          <p:spPr>
            <a:xfrm>
              <a:off x="8891012" y="6018701"/>
              <a:ext cx="1351391" cy="106495"/>
            </a:xfrm>
            <a:custGeom>
              <a:avLst/>
              <a:gdLst>
                <a:gd name="connsiteX0" fmla="*/ 0 w 2673572"/>
                <a:gd name="connsiteY0" fmla="*/ 0 h 212424"/>
                <a:gd name="connsiteX1" fmla="*/ 2673572 w 2673572"/>
                <a:gd name="connsiteY1" fmla="*/ 0 h 212424"/>
                <a:gd name="connsiteX2" fmla="*/ 2662629 w 2673572"/>
                <a:gd name="connsiteY2" fmla="*/ 54207 h 212424"/>
                <a:gd name="connsiteX3" fmla="*/ 2423935 w 2673572"/>
                <a:gd name="connsiteY3" fmla="*/ 212424 h 212424"/>
                <a:gd name="connsiteX4" fmla="*/ 249637 w 2673572"/>
                <a:gd name="connsiteY4" fmla="*/ 212424 h 212424"/>
                <a:gd name="connsiteX5" fmla="*/ 10944 w 2673572"/>
                <a:gd name="connsiteY5" fmla="*/ 54207 h 21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3572" h="212424">
                  <a:moveTo>
                    <a:pt x="0" y="0"/>
                  </a:moveTo>
                  <a:lnTo>
                    <a:pt x="2673572" y="0"/>
                  </a:lnTo>
                  <a:lnTo>
                    <a:pt x="2662629" y="54207"/>
                  </a:lnTo>
                  <a:cubicBezTo>
                    <a:pt x="2623302" y="147185"/>
                    <a:pt x="2531237" y="212424"/>
                    <a:pt x="2423935" y="212424"/>
                  </a:cubicBezTo>
                  <a:lnTo>
                    <a:pt x="249637" y="212424"/>
                  </a:lnTo>
                  <a:cubicBezTo>
                    <a:pt x="142335" y="212424"/>
                    <a:pt x="50270" y="147185"/>
                    <a:pt x="10944" y="54207"/>
                  </a:cubicBezTo>
                  <a:close/>
                </a:path>
              </a:pathLst>
            </a:custGeom>
            <a:gradFill>
              <a:gsLst>
                <a:gs pos="88000">
                  <a:srgbClr val="F2F2F2"/>
                </a:gs>
                <a:gs pos="12000">
                  <a:srgbClr val="F2F2F2"/>
                </a:gs>
                <a:gs pos="100000">
                  <a:srgbClr val="828282"/>
                </a:gs>
                <a:gs pos="0">
                  <a:srgbClr val="828282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grpSp>
          <p:nvGrpSpPr>
            <p:cNvPr id="15" name="Группа 26">
              <a:extLst>
                <a:ext uri="{FF2B5EF4-FFF2-40B4-BE49-F238E27FC236}">
                  <a16:creationId xmlns:a16="http://schemas.microsoft.com/office/drawing/2014/main" id="{C3A085DF-0CCC-3422-6936-1C2599A778FC}"/>
                </a:ext>
              </a:extLst>
            </p:cNvPr>
            <p:cNvGrpSpPr/>
            <p:nvPr/>
          </p:nvGrpSpPr>
          <p:grpSpPr>
            <a:xfrm flipH="1">
              <a:off x="9572513" y="890239"/>
              <a:ext cx="23483" cy="22921"/>
              <a:chOff x="13422299" y="954496"/>
              <a:chExt cx="127026" cy="125005"/>
            </a:xfrm>
          </p:grpSpPr>
          <p:sp>
            <p:nvSpPr>
              <p:cNvPr id="16" name="Овал 29">
                <a:extLst>
                  <a:ext uri="{FF2B5EF4-FFF2-40B4-BE49-F238E27FC236}">
                    <a16:creationId xmlns:a16="http://schemas.microsoft.com/office/drawing/2014/main" id="{63CFF34D-695F-D4B6-A767-3B2D3768E785}"/>
                  </a:ext>
                </a:extLst>
              </p:cNvPr>
              <p:cNvSpPr/>
              <p:nvPr/>
            </p:nvSpPr>
            <p:spPr>
              <a:xfrm>
                <a:off x="13422302" y="954496"/>
                <a:ext cx="127023" cy="12500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chemeClr val="bg1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  <p:sp>
            <p:nvSpPr>
              <p:cNvPr id="17" name="Овал 33">
                <a:extLst>
                  <a:ext uri="{FF2B5EF4-FFF2-40B4-BE49-F238E27FC236}">
                    <a16:creationId xmlns:a16="http://schemas.microsoft.com/office/drawing/2014/main" id="{B7D08701-6991-75F1-2B01-12F6343EF6B7}"/>
                  </a:ext>
                </a:extLst>
              </p:cNvPr>
              <p:cNvSpPr/>
              <p:nvPr/>
            </p:nvSpPr>
            <p:spPr>
              <a:xfrm>
                <a:off x="13422299" y="954497"/>
                <a:ext cx="127026" cy="125004"/>
              </a:xfrm>
              <a:prstGeom prst="ellipse">
                <a:avLst/>
              </a:prstGeom>
              <a:solidFill>
                <a:srgbClr val="00206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377BC585-59CB-1F3A-36C6-98E75C035198}"/>
              </a:ext>
            </a:extLst>
          </p:cNvPr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0964E336-88F1-C5D9-80C7-6D698E1BBF4B}"/>
                </a:ext>
              </a:extLst>
            </p:cNvPr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CE8D922C-B82A-516A-9BC7-F474A855C1BA}"/>
                </a:ext>
              </a:extLst>
            </p:cNvPr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>
            <a:extLst>
              <a:ext uri="{FF2B5EF4-FFF2-40B4-BE49-F238E27FC236}">
                <a16:creationId xmlns:a16="http://schemas.microsoft.com/office/drawing/2014/main" id="{1565CEBF-8A4E-00CA-9B0A-894ABFD32E7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42110" y="2693511"/>
            <a:ext cx="4288423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优点：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在代码生成方面表现出色，</a:t>
            </a:r>
            <a:r>
              <a:rPr lang="en-US" altLang="zh-CN" sz="1400" dirty="0" err="1">
                <a:solidFill>
                  <a:schemeClr val="bg2">
                    <a:lumMod val="75000"/>
                  </a:schemeClr>
                </a:solidFill>
              </a:rPr>
              <a:t>HumanEval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基准准确率高达</a:t>
            </a: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98.7%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，适合开发者辅助编程；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对有害内容的拒绝策略严格，确保生成内容更为安全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缺点：</a:t>
            </a:r>
            <a:endParaRPr lang="en-US" altLang="zh-CN" sz="14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生成风格偏于保守，可能导致输出内容缺乏创意和多样性；</a:t>
            </a:r>
            <a:b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</a:rPr>
              <a:t>• </a:t>
            </a:r>
            <a:r>
              <a:rPr lang="zh-CN" altLang="en-US" sz="1400" dirty="0">
                <a:solidFill>
                  <a:schemeClr val="bg2">
                    <a:lumMod val="75000"/>
                  </a:schemeClr>
                </a:solidFill>
              </a:rPr>
              <a:t>图像理解能力落后于市场上同类竞品的一代产品，影响跨模态任务的表现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PA_TextPlaceholder 2">
            <a:extLst>
              <a:ext uri="{FF2B5EF4-FFF2-40B4-BE49-F238E27FC236}">
                <a16:creationId xmlns:a16="http://schemas.microsoft.com/office/drawing/2014/main" id="{9CEFBCFD-761F-DECB-F968-FF1C955DEF3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b="1" dirty="0">
                <a:solidFill>
                  <a:srgbClr val="404040"/>
                </a:solidFill>
                <a:latin typeface="Inter"/>
              </a:rPr>
              <a:t>Claude</a:t>
            </a:r>
            <a:endParaRPr lang="en-US" sz="3600" b="1" dirty="0">
              <a:solidFill>
                <a:srgbClr val="404040"/>
              </a:solidFill>
              <a:latin typeface="Inter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CAAFB5-5B15-9318-8AF4-B5F3B6E1E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0275" y="1817348"/>
            <a:ext cx="7291667" cy="383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2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ur="5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22.11.14"/>
  <p:tag name="AS_TITLE" val="Aspose.Slides for .NET 4.0 Client Profile"/>
  <p:tag name="AS_VERSION" val="22.11"/>
  <p:tag name="COMMONDATA" val="eyJoZGlkIjoiMmMxNzY4NzliODJmOGYzMWEyZDdkODA0MWI0NTdiODcifQ=="/>
  <p:tag name="ISPRING_PLAYERS_CUSTOMIZATION" val="UEsDBBQAAgAIAOeJc0s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niXNL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eJc0u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54lzSy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54lzS2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aWGe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aWGeS5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aWGeS7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amGeSy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amGeS3Br3rpLAAAAagAAABsAAAB1bml2ZXJzYWwvdW5pdmVyc2FsLnBuZy54bWyzsa/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/gIAAJcLAAAmAAAAAAAAAAEAAAAAAAYLAAB1bml2ZXJzYWwvaHRtbF9wdWJsaXNoaW5nX3NldHRpbmdzLnhtbFBLAQIAABQAAgAIAOeJc0tocVKRmgEAAB8GAAAfAAAAAAAAAAEAAAAAAEgOAAB1bml2ZXJzYWwvaHRtbF9za2luX3NldHRpbmdzLmpzUEsBAgAAFAACAAgAaWGeSz08L9HBAAAA5QEAABoAAAAAAAAAAQAAAAAAHxAAAHVuaXZlcnNhbC9pMThuX3ByZXNldHMueG1sUEsBAgAAFAACAAgAaWGeS5r5lmRrAAAAawAAABwAAAAAAAAAAQAAAAAAGBEAAHVuaXZlcnNhbC9sb2NhbF9zZXR0aW5ncy54bWxQSwECAAAUAAIACABElFdHI7RO+/sCAACwCAAAFAAAAAAAAAABAAAAAAC9EQAAdW5pdmVyc2FsL3BsYXllci54bWxQSwECAAAUAAIACABpYZ5LsIcj9GwBAAD3AgAAKQAAAAAAAAABAAAAAADqFAAAdW5pdmVyc2FsL3NraW5fY3VzdG9taXphdGlvbl9zZXR0aW5ncy54bWxQSwECAAAUAAIACABqYZ5LJOD/F8QMAABjGQAAFwAAAAAAAAAAAAAAAACdFgAAdW5pdmVyc2FsL3VuaXZlcnNhbC5wbmdQSwECAAAUAAIACABqYZ5LcGveuksAAABqAAAAGwAAAAAAAAABAAAAAACWIwAAdW5pdmVyc2FsL3VuaXZlcnNhbC5wbmcueG1sUEsFBgAAAAALAAsASQMAABokAAAAAA=="/>
  <p:tag name="ISPRING_PRESENTATION_TITLE" val="天空蓝悬浮渐变工作汇报总结PPT模板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_ULTRA_SCORM_COURSE_ID" val="2D89F78D-9A59-4AA2-BC3F-23E01D72866C"/>
  <p:tag name="ISPRINGCLOUDFOLDERID" val="0"/>
  <p:tag name="ISPRINGCLOUDFOLDERPATH" val="资源库"/>
  <p:tag name="ISPRINGONLINEFOLDERID" val="0"/>
  <p:tag name="ISPRINGONLINEFOLDERPATH" val="内容列表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https://www.islide.cc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https://www.islide.cc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https://www.islide.cc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heme/theme1.xml><?xml version="1.0" encoding="utf-8"?>
<a:theme xmlns:a="http://schemas.openxmlformats.org/drawingml/2006/main" name="第一PPT，www.1ppt.com">
  <a:themeElements>
    <a:clrScheme name="自定义 130">
      <a:dk1>
        <a:sysClr val="windowText" lastClr="000000"/>
      </a:dk1>
      <a:lt1>
        <a:sysClr val="window" lastClr="FFFFFF"/>
      </a:lt1>
      <a:dk2>
        <a:srgbClr val="C6D9F0"/>
      </a:dk2>
      <a:lt2>
        <a:srgbClr val="8DB3E2"/>
      </a:lt2>
      <a:accent1>
        <a:srgbClr val="80AADF"/>
      </a:accent1>
      <a:accent2>
        <a:srgbClr val="C4C7CB"/>
      </a:accent2>
      <a:accent3>
        <a:srgbClr val="5D626A"/>
      </a:accent3>
      <a:accent4>
        <a:srgbClr val="548DD4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 主题​​">
      <a:majorFont>
        <a:latin typeface="Calibri Light"/>
        <a:ea typeface="Calibri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第一PPT，www.1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宋体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30">
    <a:dk1>
      <a:sysClr val="windowText" lastClr="000000"/>
    </a:dk1>
    <a:lt1>
      <a:sysClr val="window" lastClr="FFFFFF"/>
    </a:lt1>
    <a:dk2>
      <a:srgbClr val="C6D9F0"/>
    </a:dk2>
    <a:lt2>
      <a:srgbClr val="8DB3E2"/>
    </a:lt2>
    <a:accent1>
      <a:srgbClr val="80AADF"/>
    </a:accent1>
    <a:accent2>
      <a:srgbClr val="C4C7CB"/>
    </a:accent2>
    <a:accent3>
      <a:srgbClr val="5D626A"/>
    </a:accent3>
    <a:accent4>
      <a:srgbClr val="548DD4"/>
    </a:accent4>
    <a:accent5>
      <a:srgbClr val="7F7F7F"/>
    </a:accent5>
    <a:accent6>
      <a:srgbClr val="7F7F7F"/>
    </a:accent6>
    <a:hlink>
      <a:srgbClr val="17365D"/>
    </a:hlink>
    <a:folHlink>
      <a:srgbClr val="548DD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136</TotalTime>
  <Words>1700</Words>
  <Application>Microsoft Office PowerPoint</Application>
  <PresentationFormat>宽屏</PresentationFormat>
  <Paragraphs>138</Paragraphs>
  <Slides>29</Slides>
  <Notes>29</Notes>
  <HiddenSlides>0</HiddenSlides>
  <MMClips>2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Inter</vt:lpstr>
      <vt:lpstr>等线</vt:lpstr>
      <vt:lpstr>微软雅黑</vt:lpstr>
      <vt:lpstr>Aharoni</vt:lpstr>
      <vt:lpstr>Arial</vt:lpstr>
      <vt:lpstr>Questrial</vt:lpstr>
      <vt:lpstr>第一PPT，www.1ppt.com</vt:lpstr>
      <vt:lpstr>第一PPT，www.1ppt.com </vt:lpstr>
      <vt:lpstr>think-cell Slide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高端英文</dc:title>
  <dc:creator>第一PPT</dc:creator>
  <cp:keywords>www.1ppt.com</cp:keywords>
  <dc:description>www.1ppt.com</dc:description>
  <cp:lastModifiedBy>xi feng</cp:lastModifiedBy>
  <cp:revision>182</cp:revision>
  <dcterms:created xsi:type="dcterms:W3CDTF">2017-08-18T03:02:00Z</dcterms:created>
  <dcterms:modified xsi:type="dcterms:W3CDTF">2025-03-02T23:51:51Z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E388EC536E9A421BB3A48EAAC8B8A125_12</vt:lpwstr>
  </property>
  <property fmtid="{D5CDD505-2E9C-101B-9397-08002B2CF9AE}" pid="3" name="KSOProductBuildVer">
    <vt:lpwstr>2052-12.1.0.18608</vt:lpwstr>
  </property>
</Properties>
</file>

<file path=docProps/thumbnail.jpeg>
</file>